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1700" r:id="rId2"/>
    <p:sldId id="1704" r:id="rId3"/>
    <p:sldId id="1708" r:id="rId4"/>
    <p:sldId id="1880" r:id="rId5"/>
    <p:sldId id="1881" r:id="rId6"/>
    <p:sldId id="1882" r:id="rId7"/>
    <p:sldId id="1709" r:id="rId8"/>
    <p:sldId id="1730" r:id="rId9"/>
    <p:sldId id="1707" r:id="rId10"/>
    <p:sldId id="1883" r:id="rId11"/>
    <p:sldId id="1884" r:id="rId12"/>
    <p:sldId id="1885" r:id="rId13"/>
    <p:sldId id="1886" r:id="rId14"/>
    <p:sldId id="1887" r:id="rId15"/>
    <p:sldId id="1888" r:id="rId16"/>
    <p:sldId id="1889" r:id="rId17"/>
    <p:sldId id="1890" r:id="rId18"/>
    <p:sldId id="1891" r:id="rId19"/>
    <p:sldId id="1892" r:id="rId20"/>
    <p:sldId id="1731" r:id="rId21"/>
    <p:sldId id="1711" r:id="rId22"/>
    <p:sldId id="1807" r:id="rId23"/>
    <p:sldId id="1866" r:id="rId24"/>
    <p:sldId id="1867" r:id="rId25"/>
    <p:sldId id="1868" r:id="rId26"/>
    <p:sldId id="1869" r:id="rId27"/>
    <p:sldId id="1893" r:id="rId28"/>
    <p:sldId id="1894" r:id="rId29"/>
    <p:sldId id="1732" r:id="rId30"/>
    <p:sldId id="1812" r:id="rId31"/>
    <p:sldId id="1895" r:id="rId32"/>
    <p:sldId id="1896" r:id="rId33"/>
    <p:sldId id="1897" r:id="rId34"/>
    <p:sldId id="1898" r:id="rId35"/>
    <p:sldId id="1899" r:id="rId36"/>
    <p:sldId id="1900" r:id="rId37"/>
    <p:sldId id="1901" r:id="rId38"/>
    <p:sldId id="1902" r:id="rId39"/>
    <p:sldId id="1903" r:id="rId40"/>
    <p:sldId id="1904" r:id="rId41"/>
    <p:sldId id="1905" r:id="rId42"/>
    <p:sldId id="1906" r:id="rId43"/>
    <p:sldId id="1907" r:id="rId44"/>
    <p:sldId id="1908" r:id="rId45"/>
    <p:sldId id="1909" r:id="rId46"/>
    <p:sldId id="1910" r:id="rId47"/>
    <p:sldId id="1911" r:id="rId48"/>
    <p:sldId id="1912" r:id="rId49"/>
    <p:sldId id="1913" r:id="rId50"/>
    <p:sldId id="1914" r:id="rId51"/>
    <p:sldId id="1915" r:id="rId52"/>
    <p:sldId id="1916" r:id="rId53"/>
    <p:sldId id="1917" r:id="rId54"/>
    <p:sldId id="1918" r:id="rId55"/>
    <p:sldId id="1919" r:id="rId56"/>
    <p:sldId id="1920" r:id="rId57"/>
    <p:sldId id="1828" r:id="rId58"/>
    <p:sldId id="1829" r:id="rId59"/>
    <p:sldId id="1921" r:id="rId60"/>
    <p:sldId id="1922" r:id="rId61"/>
    <p:sldId id="1923" r:id="rId62"/>
    <p:sldId id="1924" r:id="rId63"/>
    <p:sldId id="1925" r:id="rId64"/>
    <p:sldId id="1926" r:id="rId65"/>
    <p:sldId id="1927" r:id="rId66"/>
    <p:sldId id="1928" r:id="rId67"/>
    <p:sldId id="1929" r:id="rId68"/>
    <p:sldId id="1692" r:id="rId6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0000"/>
    <a:srgbClr val="92D3DF"/>
    <a:srgbClr val="53B9CD"/>
    <a:srgbClr val="50CFDA"/>
    <a:srgbClr val="DEE4FA"/>
    <a:srgbClr val="486AE5"/>
    <a:srgbClr val="24357A"/>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55" autoAdjust="0"/>
    <p:restoredTop sz="95067" autoAdjust="0"/>
  </p:normalViewPr>
  <p:slideViewPr>
    <p:cSldViewPr>
      <p:cViewPr>
        <p:scale>
          <a:sx n="120" d="100"/>
          <a:sy n="120" d="100"/>
        </p:scale>
        <p:origin x="972" y="408"/>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26-Mar-19</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26-Mar-19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30</a:t>
            </a:fld>
            <a:endParaRPr lang="en-US"/>
          </a:p>
        </p:txBody>
      </p:sp>
    </p:spTree>
    <p:extLst>
      <p:ext uri="{BB962C8B-B14F-4D97-AF65-F5344CB8AC3E}">
        <p14:creationId xmlns:p14="http://schemas.microsoft.com/office/powerpoint/2010/main" val="2606441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39</a:t>
            </a:fld>
            <a:endParaRPr lang="en-US"/>
          </a:p>
        </p:txBody>
      </p:sp>
    </p:spTree>
    <p:extLst>
      <p:ext uri="{BB962C8B-B14F-4D97-AF65-F5344CB8AC3E}">
        <p14:creationId xmlns:p14="http://schemas.microsoft.com/office/powerpoint/2010/main" val="1925053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40</a:t>
            </a:fld>
            <a:endParaRPr lang="en-US"/>
          </a:p>
        </p:txBody>
      </p:sp>
    </p:spTree>
    <p:extLst>
      <p:ext uri="{BB962C8B-B14F-4D97-AF65-F5344CB8AC3E}">
        <p14:creationId xmlns:p14="http://schemas.microsoft.com/office/powerpoint/2010/main" val="156424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41</a:t>
            </a:fld>
            <a:endParaRPr lang="en-US"/>
          </a:p>
        </p:txBody>
      </p:sp>
    </p:spTree>
    <p:extLst>
      <p:ext uri="{BB962C8B-B14F-4D97-AF65-F5344CB8AC3E}">
        <p14:creationId xmlns:p14="http://schemas.microsoft.com/office/powerpoint/2010/main" val="2269494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42</a:t>
            </a:fld>
            <a:endParaRPr lang="en-US"/>
          </a:p>
        </p:txBody>
      </p:sp>
    </p:spTree>
    <p:extLst>
      <p:ext uri="{BB962C8B-B14F-4D97-AF65-F5344CB8AC3E}">
        <p14:creationId xmlns:p14="http://schemas.microsoft.com/office/powerpoint/2010/main" val="66682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43</a:t>
            </a:fld>
            <a:endParaRPr lang="en-US"/>
          </a:p>
        </p:txBody>
      </p:sp>
    </p:spTree>
    <p:extLst>
      <p:ext uri="{BB962C8B-B14F-4D97-AF65-F5344CB8AC3E}">
        <p14:creationId xmlns:p14="http://schemas.microsoft.com/office/powerpoint/2010/main" val="3393792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44</a:t>
            </a:fld>
            <a:endParaRPr lang="en-US"/>
          </a:p>
        </p:txBody>
      </p:sp>
    </p:spTree>
    <p:extLst>
      <p:ext uri="{BB962C8B-B14F-4D97-AF65-F5344CB8AC3E}">
        <p14:creationId xmlns:p14="http://schemas.microsoft.com/office/powerpoint/2010/main" val="478187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45</a:t>
            </a:fld>
            <a:endParaRPr lang="en-US"/>
          </a:p>
        </p:txBody>
      </p:sp>
    </p:spTree>
    <p:extLst>
      <p:ext uri="{BB962C8B-B14F-4D97-AF65-F5344CB8AC3E}">
        <p14:creationId xmlns:p14="http://schemas.microsoft.com/office/powerpoint/2010/main" val="3514901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46</a:t>
            </a:fld>
            <a:endParaRPr lang="en-US"/>
          </a:p>
        </p:txBody>
      </p:sp>
    </p:spTree>
    <p:extLst>
      <p:ext uri="{BB962C8B-B14F-4D97-AF65-F5344CB8AC3E}">
        <p14:creationId xmlns:p14="http://schemas.microsoft.com/office/powerpoint/2010/main" val="2520118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47</a:t>
            </a:fld>
            <a:endParaRPr lang="en-US"/>
          </a:p>
        </p:txBody>
      </p:sp>
    </p:spTree>
    <p:extLst>
      <p:ext uri="{BB962C8B-B14F-4D97-AF65-F5344CB8AC3E}">
        <p14:creationId xmlns:p14="http://schemas.microsoft.com/office/powerpoint/2010/main" val="3036810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48</a:t>
            </a:fld>
            <a:endParaRPr lang="en-US"/>
          </a:p>
        </p:txBody>
      </p:sp>
    </p:spTree>
    <p:extLst>
      <p:ext uri="{BB962C8B-B14F-4D97-AF65-F5344CB8AC3E}">
        <p14:creationId xmlns:p14="http://schemas.microsoft.com/office/powerpoint/2010/main" val="3230226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31</a:t>
            </a:fld>
            <a:endParaRPr lang="en-US"/>
          </a:p>
        </p:txBody>
      </p:sp>
    </p:spTree>
    <p:extLst>
      <p:ext uri="{BB962C8B-B14F-4D97-AF65-F5344CB8AC3E}">
        <p14:creationId xmlns:p14="http://schemas.microsoft.com/office/powerpoint/2010/main" val="3139085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49</a:t>
            </a:fld>
            <a:endParaRPr lang="en-US"/>
          </a:p>
        </p:txBody>
      </p:sp>
    </p:spTree>
    <p:extLst>
      <p:ext uri="{BB962C8B-B14F-4D97-AF65-F5344CB8AC3E}">
        <p14:creationId xmlns:p14="http://schemas.microsoft.com/office/powerpoint/2010/main" val="3875858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50</a:t>
            </a:fld>
            <a:endParaRPr lang="en-US"/>
          </a:p>
        </p:txBody>
      </p:sp>
    </p:spTree>
    <p:extLst>
      <p:ext uri="{BB962C8B-B14F-4D97-AF65-F5344CB8AC3E}">
        <p14:creationId xmlns:p14="http://schemas.microsoft.com/office/powerpoint/2010/main" val="3762193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51</a:t>
            </a:fld>
            <a:endParaRPr lang="en-US"/>
          </a:p>
        </p:txBody>
      </p:sp>
    </p:spTree>
    <p:extLst>
      <p:ext uri="{BB962C8B-B14F-4D97-AF65-F5344CB8AC3E}">
        <p14:creationId xmlns:p14="http://schemas.microsoft.com/office/powerpoint/2010/main" val="806530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52</a:t>
            </a:fld>
            <a:endParaRPr lang="en-US"/>
          </a:p>
        </p:txBody>
      </p:sp>
    </p:spTree>
    <p:extLst>
      <p:ext uri="{BB962C8B-B14F-4D97-AF65-F5344CB8AC3E}">
        <p14:creationId xmlns:p14="http://schemas.microsoft.com/office/powerpoint/2010/main" val="71091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53</a:t>
            </a:fld>
            <a:endParaRPr lang="en-US"/>
          </a:p>
        </p:txBody>
      </p:sp>
    </p:spTree>
    <p:extLst>
      <p:ext uri="{BB962C8B-B14F-4D97-AF65-F5344CB8AC3E}">
        <p14:creationId xmlns:p14="http://schemas.microsoft.com/office/powerpoint/2010/main" val="2389535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54</a:t>
            </a:fld>
            <a:endParaRPr lang="en-US"/>
          </a:p>
        </p:txBody>
      </p:sp>
    </p:spTree>
    <p:extLst>
      <p:ext uri="{BB962C8B-B14F-4D97-AF65-F5344CB8AC3E}">
        <p14:creationId xmlns:p14="http://schemas.microsoft.com/office/powerpoint/2010/main" val="535972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55</a:t>
            </a:fld>
            <a:endParaRPr lang="en-US"/>
          </a:p>
        </p:txBody>
      </p:sp>
    </p:spTree>
    <p:extLst>
      <p:ext uri="{BB962C8B-B14F-4D97-AF65-F5344CB8AC3E}">
        <p14:creationId xmlns:p14="http://schemas.microsoft.com/office/powerpoint/2010/main" val="1900923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56</a:t>
            </a:fld>
            <a:endParaRPr lang="en-US"/>
          </a:p>
        </p:txBody>
      </p:sp>
    </p:spTree>
    <p:extLst>
      <p:ext uri="{BB962C8B-B14F-4D97-AF65-F5344CB8AC3E}">
        <p14:creationId xmlns:p14="http://schemas.microsoft.com/office/powerpoint/2010/main" val="3361545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58</a:t>
            </a:fld>
            <a:endParaRPr lang="en-US"/>
          </a:p>
        </p:txBody>
      </p:sp>
    </p:spTree>
    <p:extLst>
      <p:ext uri="{BB962C8B-B14F-4D97-AF65-F5344CB8AC3E}">
        <p14:creationId xmlns:p14="http://schemas.microsoft.com/office/powerpoint/2010/main" val="151947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59</a:t>
            </a:fld>
            <a:endParaRPr lang="en-US"/>
          </a:p>
        </p:txBody>
      </p:sp>
    </p:spTree>
    <p:extLst>
      <p:ext uri="{BB962C8B-B14F-4D97-AF65-F5344CB8AC3E}">
        <p14:creationId xmlns:p14="http://schemas.microsoft.com/office/powerpoint/2010/main" val="156990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32</a:t>
            </a:fld>
            <a:endParaRPr lang="en-US"/>
          </a:p>
        </p:txBody>
      </p:sp>
    </p:spTree>
    <p:extLst>
      <p:ext uri="{BB962C8B-B14F-4D97-AF65-F5344CB8AC3E}">
        <p14:creationId xmlns:p14="http://schemas.microsoft.com/office/powerpoint/2010/main" val="1297293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60</a:t>
            </a:fld>
            <a:endParaRPr lang="en-US"/>
          </a:p>
        </p:txBody>
      </p:sp>
    </p:spTree>
    <p:extLst>
      <p:ext uri="{BB962C8B-B14F-4D97-AF65-F5344CB8AC3E}">
        <p14:creationId xmlns:p14="http://schemas.microsoft.com/office/powerpoint/2010/main" val="4139115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61</a:t>
            </a:fld>
            <a:endParaRPr lang="en-US"/>
          </a:p>
        </p:txBody>
      </p:sp>
    </p:spTree>
    <p:extLst>
      <p:ext uri="{BB962C8B-B14F-4D97-AF65-F5344CB8AC3E}">
        <p14:creationId xmlns:p14="http://schemas.microsoft.com/office/powerpoint/2010/main" val="401565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62</a:t>
            </a:fld>
            <a:endParaRPr lang="en-US"/>
          </a:p>
        </p:txBody>
      </p:sp>
    </p:spTree>
    <p:extLst>
      <p:ext uri="{BB962C8B-B14F-4D97-AF65-F5344CB8AC3E}">
        <p14:creationId xmlns:p14="http://schemas.microsoft.com/office/powerpoint/2010/main" val="1338359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64</a:t>
            </a:fld>
            <a:endParaRPr lang="en-US"/>
          </a:p>
        </p:txBody>
      </p:sp>
    </p:spTree>
    <p:extLst>
      <p:ext uri="{BB962C8B-B14F-4D97-AF65-F5344CB8AC3E}">
        <p14:creationId xmlns:p14="http://schemas.microsoft.com/office/powerpoint/2010/main" val="2990251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65</a:t>
            </a:fld>
            <a:endParaRPr lang="en-US"/>
          </a:p>
        </p:txBody>
      </p:sp>
    </p:spTree>
    <p:extLst>
      <p:ext uri="{BB962C8B-B14F-4D97-AF65-F5344CB8AC3E}">
        <p14:creationId xmlns:p14="http://schemas.microsoft.com/office/powerpoint/2010/main" val="20360946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66</a:t>
            </a:fld>
            <a:endParaRPr lang="en-US"/>
          </a:p>
        </p:txBody>
      </p:sp>
    </p:spTree>
    <p:extLst>
      <p:ext uri="{BB962C8B-B14F-4D97-AF65-F5344CB8AC3E}">
        <p14:creationId xmlns:p14="http://schemas.microsoft.com/office/powerpoint/2010/main" val="3364673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67</a:t>
            </a:fld>
            <a:endParaRPr lang="en-US"/>
          </a:p>
        </p:txBody>
      </p:sp>
    </p:spTree>
    <p:extLst>
      <p:ext uri="{BB962C8B-B14F-4D97-AF65-F5344CB8AC3E}">
        <p14:creationId xmlns:p14="http://schemas.microsoft.com/office/powerpoint/2010/main" val="356576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33</a:t>
            </a:fld>
            <a:endParaRPr lang="en-US"/>
          </a:p>
        </p:txBody>
      </p:sp>
    </p:spTree>
    <p:extLst>
      <p:ext uri="{BB962C8B-B14F-4D97-AF65-F5344CB8AC3E}">
        <p14:creationId xmlns:p14="http://schemas.microsoft.com/office/powerpoint/2010/main" val="2735179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34</a:t>
            </a:fld>
            <a:endParaRPr lang="en-US"/>
          </a:p>
        </p:txBody>
      </p:sp>
    </p:spTree>
    <p:extLst>
      <p:ext uri="{BB962C8B-B14F-4D97-AF65-F5344CB8AC3E}">
        <p14:creationId xmlns:p14="http://schemas.microsoft.com/office/powerpoint/2010/main" val="3915213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35</a:t>
            </a:fld>
            <a:endParaRPr lang="en-US"/>
          </a:p>
        </p:txBody>
      </p:sp>
    </p:spTree>
    <p:extLst>
      <p:ext uri="{BB962C8B-B14F-4D97-AF65-F5344CB8AC3E}">
        <p14:creationId xmlns:p14="http://schemas.microsoft.com/office/powerpoint/2010/main" val="2976893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36</a:t>
            </a:fld>
            <a:endParaRPr lang="en-US"/>
          </a:p>
        </p:txBody>
      </p:sp>
    </p:spTree>
    <p:extLst>
      <p:ext uri="{BB962C8B-B14F-4D97-AF65-F5344CB8AC3E}">
        <p14:creationId xmlns:p14="http://schemas.microsoft.com/office/powerpoint/2010/main" val="1066531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37</a:t>
            </a:fld>
            <a:endParaRPr lang="en-US"/>
          </a:p>
        </p:txBody>
      </p:sp>
    </p:spTree>
    <p:extLst>
      <p:ext uri="{BB962C8B-B14F-4D97-AF65-F5344CB8AC3E}">
        <p14:creationId xmlns:p14="http://schemas.microsoft.com/office/powerpoint/2010/main" val="2334144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38</a:t>
            </a:fld>
            <a:endParaRPr lang="en-US"/>
          </a:p>
        </p:txBody>
      </p:sp>
    </p:spTree>
    <p:extLst>
      <p:ext uri="{BB962C8B-B14F-4D97-AF65-F5344CB8AC3E}">
        <p14:creationId xmlns:p14="http://schemas.microsoft.com/office/powerpoint/2010/main" val="686214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2019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2"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21BD16-7D25-48C4-9F8A-B5008FB22514}"/>
              </a:ext>
            </a:extLst>
          </p:cNvPr>
          <p:cNvSpPr>
            <a:spLocks noGrp="1"/>
          </p:cNvSpPr>
          <p:nvPr>
            <p:ph type="ctrTitle"/>
          </p:nvPr>
        </p:nvSpPr>
        <p:spPr>
          <a:xfrm>
            <a:off x="179512" y="3507854"/>
            <a:ext cx="8784976" cy="961780"/>
          </a:xfrm>
        </p:spPr>
        <p:txBody>
          <a:bodyPr/>
          <a:lstStyle/>
          <a:p>
            <a:pPr algn="ctr"/>
            <a:r>
              <a:rPr lang="en-US" sz="2600" dirty="0"/>
              <a:t>Introduction to the Ex Libris developer network and Alma APIs</a:t>
            </a:r>
            <a:endParaRPr lang="he-IL" sz="2600" dirty="0"/>
          </a:p>
        </p:txBody>
      </p:sp>
      <p:sp>
        <p:nvSpPr>
          <p:cNvPr id="5" name="Subtitle 4">
            <a:extLst>
              <a:ext uri="{FF2B5EF4-FFF2-40B4-BE49-F238E27FC236}">
                <a16:creationId xmlns:a16="http://schemas.microsoft.com/office/drawing/2014/main" id="{D2703154-BABB-4926-A144-769E07516A7F}"/>
              </a:ext>
            </a:extLst>
          </p:cNvPr>
          <p:cNvSpPr>
            <a:spLocks noGrp="1"/>
          </p:cNvSpPr>
          <p:nvPr>
            <p:ph type="subTitle" idx="1"/>
          </p:nvPr>
        </p:nvSpPr>
        <p:spPr>
          <a:xfrm>
            <a:off x="115428" y="4665120"/>
            <a:ext cx="6326909" cy="478380"/>
          </a:xfrm>
        </p:spPr>
        <p:txBody>
          <a:bodyPr/>
          <a:lstStyle/>
          <a:p>
            <a:r>
              <a:rPr lang="en-US" dirty="0"/>
              <a:t>Yoel Kortick.  Senior Librarian</a:t>
            </a:r>
          </a:p>
        </p:txBody>
      </p:sp>
    </p:spTree>
    <p:extLst>
      <p:ext uri="{BB962C8B-B14F-4D97-AF65-F5344CB8AC3E}">
        <p14:creationId xmlns:p14="http://schemas.microsoft.com/office/powerpoint/2010/main" val="134525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Documentation</a:t>
            </a:r>
          </a:p>
        </p:txBody>
      </p:sp>
      <p:pic>
        <p:nvPicPr>
          <p:cNvPr id="4" name="Picture 3">
            <a:extLst>
              <a:ext uri="{FF2B5EF4-FFF2-40B4-BE49-F238E27FC236}">
                <a16:creationId xmlns:a16="http://schemas.microsoft.com/office/drawing/2014/main" id="{AD40B3C5-C557-48E2-BCEF-AA66D9E2CEEC}"/>
              </a:ext>
            </a:extLst>
          </p:cNvPr>
          <p:cNvPicPr>
            <a:picLocks noChangeAspect="1"/>
          </p:cNvPicPr>
          <p:nvPr/>
        </p:nvPicPr>
        <p:blipFill>
          <a:blip r:embed="rId2"/>
          <a:stretch>
            <a:fillRect/>
          </a:stretch>
        </p:blipFill>
        <p:spPr>
          <a:xfrm>
            <a:off x="1115616" y="1015282"/>
            <a:ext cx="6877815" cy="3683926"/>
          </a:xfrm>
          <a:prstGeom prst="rect">
            <a:avLst/>
          </a:prstGeom>
          <a:ln>
            <a:noFill/>
          </a:ln>
        </p:spPr>
      </p:pic>
      <p:sp>
        <p:nvSpPr>
          <p:cNvPr id="6" name="Content Placeholder 5">
            <a:extLst>
              <a:ext uri="{FF2B5EF4-FFF2-40B4-BE49-F238E27FC236}">
                <a16:creationId xmlns:a16="http://schemas.microsoft.com/office/drawing/2014/main" id="{3FBA6702-B87D-4858-A7B6-5EE4E0A22D84}"/>
              </a:ext>
            </a:extLst>
          </p:cNvPr>
          <p:cNvSpPr>
            <a:spLocks noGrp="1"/>
          </p:cNvSpPr>
          <p:nvPr>
            <p:ph idx="1"/>
          </p:nvPr>
        </p:nvSpPr>
        <p:spPr>
          <a:xfrm>
            <a:off x="364138" y="595326"/>
            <a:ext cx="8282085" cy="536264"/>
          </a:xfrm>
        </p:spPr>
        <p:txBody>
          <a:bodyPr>
            <a:normAutofit/>
          </a:bodyPr>
          <a:lstStyle/>
          <a:p>
            <a:r>
              <a:rPr lang="en-US" sz="2000" dirty="0"/>
              <a:t>Choose desired sub-area of documentation</a:t>
            </a:r>
          </a:p>
        </p:txBody>
      </p:sp>
    </p:spTree>
    <p:extLst>
      <p:ext uri="{BB962C8B-B14F-4D97-AF65-F5344CB8AC3E}">
        <p14:creationId xmlns:p14="http://schemas.microsoft.com/office/powerpoint/2010/main" val="525997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Documentation</a:t>
            </a:r>
          </a:p>
        </p:txBody>
      </p:sp>
      <p:pic>
        <p:nvPicPr>
          <p:cNvPr id="4" name="Picture 3">
            <a:extLst>
              <a:ext uri="{FF2B5EF4-FFF2-40B4-BE49-F238E27FC236}">
                <a16:creationId xmlns:a16="http://schemas.microsoft.com/office/drawing/2014/main" id="{F25D6698-1D6C-4AC6-824F-60E9891EE714}"/>
              </a:ext>
            </a:extLst>
          </p:cNvPr>
          <p:cNvPicPr>
            <a:picLocks noChangeAspect="1"/>
          </p:cNvPicPr>
          <p:nvPr/>
        </p:nvPicPr>
        <p:blipFill>
          <a:blip r:embed="rId2"/>
          <a:stretch>
            <a:fillRect/>
          </a:stretch>
        </p:blipFill>
        <p:spPr>
          <a:xfrm>
            <a:off x="809836" y="1389621"/>
            <a:ext cx="7596336" cy="3214854"/>
          </a:xfrm>
          <a:prstGeom prst="rect">
            <a:avLst/>
          </a:prstGeom>
          <a:ln>
            <a:noFill/>
          </a:ln>
        </p:spPr>
      </p:pic>
      <p:sp>
        <p:nvSpPr>
          <p:cNvPr id="6" name="Content Placeholder 5">
            <a:extLst>
              <a:ext uri="{FF2B5EF4-FFF2-40B4-BE49-F238E27FC236}">
                <a16:creationId xmlns:a16="http://schemas.microsoft.com/office/drawing/2014/main" id="{7A6E179C-DAAF-46FC-BC3F-9C8D2E21FD0E}"/>
              </a:ext>
            </a:extLst>
          </p:cNvPr>
          <p:cNvSpPr>
            <a:spLocks noGrp="1"/>
          </p:cNvSpPr>
          <p:nvPr>
            <p:ph idx="1"/>
          </p:nvPr>
        </p:nvSpPr>
        <p:spPr>
          <a:xfrm>
            <a:off x="414044" y="752605"/>
            <a:ext cx="8282085" cy="536264"/>
          </a:xfrm>
        </p:spPr>
        <p:txBody>
          <a:bodyPr>
            <a:normAutofit/>
          </a:bodyPr>
          <a:lstStyle/>
          <a:p>
            <a:r>
              <a:rPr lang="en-US" sz="2400" dirty="0"/>
              <a:t>Continue navigating</a:t>
            </a:r>
          </a:p>
        </p:txBody>
      </p:sp>
      <p:sp>
        <p:nvSpPr>
          <p:cNvPr id="7" name="Rectangle 6">
            <a:extLst>
              <a:ext uri="{FF2B5EF4-FFF2-40B4-BE49-F238E27FC236}">
                <a16:creationId xmlns:a16="http://schemas.microsoft.com/office/drawing/2014/main" id="{280210F0-DACB-4795-AE89-AFECFCE178D3}"/>
              </a:ext>
            </a:extLst>
          </p:cNvPr>
          <p:cNvSpPr/>
          <p:nvPr/>
        </p:nvSpPr>
        <p:spPr>
          <a:xfrm>
            <a:off x="809836" y="1817485"/>
            <a:ext cx="1158240" cy="3222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1513099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Documentation</a:t>
            </a:r>
          </a:p>
        </p:txBody>
      </p:sp>
      <p:pic>
        <p:nvPicPr>
          <p:cNvPr id="4" name="Picture 3">
            <a:extLst>
              <a:ext uri="{FF2B5EF4-FFF2-40B4-BE49-F238E27FC236}">
                <a16:creationId xmlns:a16="http://schemas.microsoft.com/office/drawing/2014/main" id="{D66F8815-62AF-4683-8096-4D3AAD77A1B1}"/>
              </a:ext>
            </a:extLst>
          </p:cNvPr>
          <p:cNvPicPr>
            <a:picLocks noChangeAspect="1"/>
          </p:cNvPicPr>
          <p:nvPr/>
        </p:nvPicPr>
        <p:blipFill>
          <a:blip r:embed="rId2"/>
          <a:stretch>
            <a:fillRect/>
          </a:stretch>
        </p:blipFill>
        <p:spPr>
          <a:xfrm>
            <a:off x="414044" y="1310502"/>
            <a:ext cx="8172400" cy="3354832"/>
          </a:xfrm>
          <a:prstGeom prst="rect">
            <a:avLst/>
          </a:prstGeom>
          <a:ln>
            <a:noFill/>
          </a:ln>
        </p:spPr>
      </p:pic>
      <p:sp>
        <p:nvSpPr>
          <p:cNvPr id="6" name="Content Placeholder 5">
            <a:extLst>
              <a:ext uri="{FF2B5EF4-FFF2-40B4-BE49-F238E27FC236}">
                <a16:creationId xmlns:a16="http://schemas.microsoft.com/office/drawing/2014/main" id="{FC43C683-09F8-4B0E-9076-CEEFCE438428}"/>
              </a:ext>
            </a:extLst>
          </p:cNvPr>
          <p:cNvSpPr>
            <a:spLocks noGrp="1"/>
          </p:cNvSpPr>
          <p:nvPr>
            <p:ph idx="1"/>
          </p:nvPr>
        </p:nvSpPr>
        <p:spPr>
          <a:xfrm>
            <a:off x="414044" y="627534"/>
            <a:ext cx="8282085" cy="536264"/>
          </a:xfrm>
        </p:spPr>
        <p:txBody>
          <a:bodyPr>
            <a:normAutofit/>
          </a:bodyPr>
          <a:lstStyle/>
          <a:p>
            <a:r>
              <a:rPr lang="en-US" sz="2400" dirty="0"/>
              <a:t>Navigate to further in-depth documentation</a:t>
            </a:r>
          </a:p>
        </p:txBody>
      </p:sp>
      <p:sp>
        <p:nvSpPr>
          <p:cNvPr id="7" name="Rectangle 6">
            <a:extLst>
              <a:ext uri="{FF2B5EF4-FFF2-40B4-BE49-F238E27FC236}">
                <a16:creationId xmlns:a16="http://schemas.microsoft.com/office/drawing/2014/main" id="{E0B3722E-B43B-4022-B0A0-295DCF45EB89}"/>
              </a:ext>
            </a:extLst>
          </p:cNvPr>
          <p:cNvSpPr/>
          <p:nvPr/>
        </p:nvSpPr>
        <p:spPr>
          <a:xfrm>
            <a:off x="7812360" y="4011910"/>
            <a:ext cx="319112" cy="2584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3736107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Documentation</a:t>
            </a:r>
          </a:p>
        </p:txBody>
      </p:sp>
      <p:pic>
        <p:nvPicPr>
          <p:cNvPr id="4" name="Picture 3">
            <a:extLst>
              <a:ext uri="{FF2B5EF4-FFF2-40B4-BE49-F238E27FC236}">
                <a16:creationId xmlns:a16="http://schemas.microsoft.com/office/drawing/2014/main" id="{1E80284B-388C-4155-B288-DFC3F446C277}"/>
              </a:ext>
            </a:extLst>
          </p:cNvPr>
          <p:cNvPicPr>
            <a:picLocks noChangeAspect="1"/>
          </p:cNvPicPr>
          <p:nvPr/>
        </p:nvPicPr>
        <p:blipFill>
          <a:blip r:embed="rId2"/>
          <a:stretch>
            <a:fillRect/>
          </a:stretch>
        </p:blipFill>
        <p:spPr>
          <a:xfrm>
            <a:off x="1557122" y="1203598"/>
            <a:ext cx="6029755" cy="3426524"/>
          </a:xfrm>
          <a:prstGeom prst="rect">
            <a:avLst/>
          </a:prstGeom>
          <a:ln>
            <a:noFill/>
          </a:ln>
        </p:spPr>
      </p:pic>
      <p:sp>
        <p:nvSpPr>
          <p:cNvPr id="6" name="Content Placeholder 5">
            <a:extLst>
              <a:ext uri="{FF2B5EF4-FFF2-40B4-BE49-F238E27FC236}">
                <a16:creationId xmlns:a16="http://schemas.microsoft.com/office/drawing/2014/main" id="{F666FBFC-8C8A-4E8D-8DDE-B894FF8392C8}"/>
              </a:ext>
            </a:extLst>
          </p:cNvPr>
          <p:cNvSpPr>
            <a:spLocks noGrp="1"/>
          </p:cNvSpPr>
          <p:nvPr>
            <p:ph idx="1"/>
          </p:nvPr>
        </p:nvSpPr>
        <p:spPr>
          <a:xfrm>
            <a:off x="251520" y="667334"/>
            <a:ext cx="8282085" cy="536264"/>
          </a:xfrm>
        </p:spPr>
        <p:txBody>
          <a:bodyPr>
            <a:normAutofit/>
          </a:bodyPr>
          <a:lstStyle/>
          <a:p>
            <a:r>
              <a:rPr lang="en-US" sz="2400" dirty="0"/>
              <a:t>View the more in-depth documentation</a:t>
            </a:r>
          </a:p>
        </p:txBody>
      </p:sp>
    </p:spTree>
    <p:extLst>
      <p:ext uri="{BB962C8B-B14F-4D97-AF65-F5344CB8AC3E}">
        <p14:creationId xmlns:p14="http://schemas.microsoft.com/office/powerpoint/2010/main" val="2072164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Documentation</a:t>
            </a:r>
          </a:p>
        </p:txBody>
      </p:sp>
      <p:pic>
        <p:nvPicPr>
          <p:cNvPr id="4" name="Picture 3">
            <a:extLst>
              <a:ext uri="{FF2B5EF4-FFF2-40B4-BE49-F238E27FC236}">
                <a16:creationId xmlns:a16="http://schemas.microsoft.com/office/drawing/2014/main" id="{0C96D677-0F29-4182-9130-61D13F329E20}"/>
              </a:ext>
            </a:extLst>
          </p:cNvPr>
          <p:cNvPicPr>
            <a:picLocks noChangeAspect="1"/>
          </p:cNvPicPr>
          <p:nvPr/>
        </p:nvPicPr>
        <p:blipFill>
          <a:blip r:embed="rId2"/>
          <a:stretch>
            <a:fillRect/>
          </a:stretch>
        </p:blipFill>
        <p:spPr>
          <a:xfrm>
            <a:off x="1326909" y="1188013"/>
            <a:ext cx="6411803" cy="3434319"/>
          </a:xfrm>
          <a:prstGeom prst="rect">
            <a:avLst/>
          </a:prstGeom>
          <a:ln>
            <a:noFill/>
          </a:ln>
        </p:spPr>
      </p:pic>
      <p:sp>
        <p:nvSpPr>
          <p:cNvPr id="6" name="Content Placeholder 5">
            <a:extLst>
              <a:ext uri="{FF2B5EF4-FFF2-40B4-BE49-F238E27FC236}">
                <a16:creationId xmlns:a16="http://schemas.microsoft.com/office/drawing/2014/main" id="{E80886F5-4778-474A-81C3-9D45E10F162A}"/>
              </a:ext>
            </a:extLst>
          </p:cNvPr>
          <p:cNvSpPr>
            <a:spLocks noGrp="1"/>
          </p:cNvSpPr>
          <p:nvPr>
            <p:ph idx="1"/>
          </p:nvPr>
        </p:nvSpPr>
        <p:spPr>
          <a:xfrm>
            <a:off x="121920" y="752605"/>
            <a:ext cx="8821783" cy="714754"/>
          </a:xfrm>
        </p:spPr>
        <p:txBody>
          <a:bodyPr>
            <a:normAutofit fontScale="92500"/>
          </a:bodyPr>
          <a:lstStyle/>
          <a:p>
            <a:r>
              <a:rPr lang="en-US" sz="2400" dirty="0"/>
              <a:t>The documentation also links to details of Standards and Integrations</a:t>
            </a:r>
          </a:p>
        </p:txBody>
      </p:sp>
      <p:sp>
        <p:nvSpPr>
          <p:cNvPr id="7" name="Rectangle 6">
            <a:extLst>
              <a:ext uri="{FF2B5EF4-FFF2-40B4-BE49-F238E27FC236}">
                <a16:creationId xmlns:a16="http://schemas.microsoft.com/office/drawing/2014/main" id="{AE575427-CE3A-45BA-9C38-1E39B3E5550A}"/>
              </a:ext>
            </a:extLst>
          </p:cNvPr>
          <p:cNvSpPr/>
          <p:nvPr/>
        </p:nvSpPr>
        <p:spPr>
          <a:xfrm>
            <a:off x="3563888" y="1899735"/>
            <a:ext cx="2016224" cy="27195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5064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Documentation</a:t>
            </a:r>
          </a:p>
        </p:txBody>
      </p:sp>
      <p:pic>
        <p:nvPicPr>
          <p:cNvPr id="4" name="Picture 3">
            <a:extLst>
              <a:ext uri="{FF2B5EF4-FFF2-40B4-BE49-F238E27FC236}">
                <a16:creationId xmlns:a16="http://schemas.microsoft.com/office/drawing/2014/main" id="{E03B8107-0781-4DAA-B606-7E0B820F77D3}"/>
              </a:ext>
            </a:extLst>
          </p:cNvPr>
          <p:cNvPicPr>
            <a:picLocks noChangeAspect="1"/>
          </p:cNvPicPr>
          <p:nvPr/>
        </p:nvPicPr>
        <p:blipFill>
          <a:blip r:embed="rId2"/>
          <a:stretch>
            <a:fillRect/>
          </a:stretch>
        </p:blipFill>
        <p:spPr>
          <a:xfrm>
            <a:off x="1594388" y="1467359"/>
            <a:ext cx="5955223" cy="3277554"/>
          </a:xfrm>
          <a:prstGeom prst="rect">
            <a:avLst/>
          </a:prstGeom>
          <a:ln>
            <a:noFill/>
          </a:ln>
        </p:spPr>
      </p:pic>
      <p:sp>
        <p:nvSpPr>
          <p:cNvPr id="6" name="Content Placeholder 5">
            <a:extLst>
              <a:ext uri="{FF2B5EF4-FFF2-40B4-BE49-F238E27FC236}">
                <a16:creationId xmlns:a16="http://schemas.microsoft.com/office/drawing/2014/main" id="{8C69447F-2E38-4A44-A849-0992F035B1DE}"/>
              </a:ext>
            </a:extLst>
          </p:cNvPr>
          <p:cNvSpPr>
            <a:spLocks noGrp="1"/>
          </p:cNvSpPr>
          <p:nvPr>
            <p:ph idx="1"/>
          </p:nvPr>
        </p:nvSpPr>
        <p:spPr>
          <a:xfrm>
            <a:off x="121920" y="752605"/>
            <a:ext cx="8821783" cy="714754"/>
          </a:xfrm>
        </p:spPr>
        <p:txBody>
          <a:bodyPr>
            <a:normAutofit/>
          </a:bodyPr>
          <a:lstStyle/>
          <a:p>
            <a:r>
              <a:rPr lang="en-US" sz="2400" dirty="0"/>
              <a:t>This includes a Standards Dashboard</a:t>
            </a:r>
          </a:p>
        </p:txBody>
      </p:sp>
      <p:sp>
        <p:nvSpPr>
          <p:cNvPr id="7" name="Rectangle 6">
            <a:extLst>
              <a:ext uri="{FF2B5EF4-FFF2-40B4-BE49-F238E27FC236}">
                <a16:creationId xmlns:a16="http://schemas.microsoft.com/office/drawing/2014/main" id="{27BDA3BE-BBE3-47F4-87B1-CF7045C38845}"/>
              </a:ext>
            </a:extLst>
          </p:cNvPr>
          <p:cNvSpPr/>
          <p:nvPr/>
        </p:nvSpPr>
        <p:spPr>
          <a:xfrm>
            <a:off x="3059832" y="3102177"/>
            <a:ext cx="1800200" cy="4056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1730747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Documentation</a:t>
            </a:r>
          </a:p>
        </p:txBody>
      </p:sp>
      <p:pic>
        <p:nvPicPr>
          <p:cNvPr id="4" name="Picture 3">
            <a:extLst>
              <a:ext uri="{FF2B5EF4-FFF2-40B4-BE49-F238E27FC236}">
                <a16:creationId xmlns:a16="http://schemas.microsoft.com/office/drawing/2014/main" id="{126CBC69-12D3-4BD9-9BC6-290CE65F6598}"/>
              </a:ext>
            </a:extLst>
          </p:cNvPr>
          <p:cNvPicPr>
            <a:picLocks noChangeAspect="1"/>
          </p:cNvPicPr>
          <p:nvPr/>
        </p:nvPicPr>
        <p:blipFill>
          <a:blip r:embed="rId2"/>
          <a:stretch>
            <a:fillRect/>
          </a:stretch>
        </p:blipFill>
        <p:spPr>
          <a:xfrm>
            <a:off x="2260882" y="1412084"/>
            <a:ext cx="4622236" cy="3217259"/>
          </a:xfrm>
          <a:prstGeom prst="rect">
            <a:avLst/>
          </a:prstGeom>
          <a:ln>
            <a:noFill/>
          </a:ln>
        </p:spPr>
      </p:pic>
      <p:sp>
        <p:nvSpPr>
          <p:cNvPr id="6" name="Content Placeholder 5">
            <a:extLst>
              <a:ext uri="{FF2B5EF4-FFF2-40B4-BE49-F238E27FC236}">
                <a16:creationId xmlns:a16="http://schemas.microsoft.com/office/drawing/2014/main" id="{F64A0271-7896-4B36-8F30-6909DF7E603A}"/>
              </a:ext>
            </a:extLst>
          </p:cNvPr>
          <p:cNvSpPr>
            <a:spLocks noGrp="1"/>
          </p:cNvSpPr>
          <p:nvPr>
            <p:ph idx="1"/>
          </p:nvPr>
        </p:nvSpPr>
        <p:spPr>
          <a:xfrm>
            <a:off x="121920" y="752605"/>
            <a:ext cx="8821783" cy="714754"/>
          </a:xfrm>
        </p:spPr>
        <p:txBody>
          <a:bodyPr>
            <a:normAutofit/>
          </a:bodyPr>
          <a:lstStyle/>
          <a:p>
            <a:r>
              <a:rPr lang="en-US" sz="2400" dirty="0"/>
              <a:t>The Standards Dashboard</a:t>
            </a:r>
          </a:p>
        </p:txBody>
      </p:sp>
      <p:sp>
        <p:nvSpPr>
          <p:cNvPr id="7" name="Rectangle 6">
            <a:extLst>
              <a:ext uri="{FF2B5EF4-FFF2-40B4-BE49-F238E27FC236}">
                <a16:creationId xmlns:a16="http://schemas.microsoft.com/office/drawing/2014/main" id="{CE437948-BD8F-4D4D-BF70-72F41464A0F4}"/>
              </a:ext>
            </a:extLst>
          </p:cNvPr>
          <p:cNvSpPr/>
          <p:nvPr/>
        </p:nvSpPr>
        <p:spPr>
          <a:xfrm>
            <a:off x="2260882" y="1393510"/>
            <a:ext cx="2171780" cy="269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2603842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Documentation</a:t>
            </a:r>
          </a:p>
        </p:txBody>
      </p:sp>
      <p:pic>
        <p:nvPicPr>
          <p:cNvPr id="4" name="Picture 3">
            <a:extLst>
              <a:ext uri="{FF2B5EF4-FFF2-40B4-BE49-F238E27FC236}">
                <a16:creationId xmlns:a16="http://schemas.microsoft.com/office/drawing/2014/main" id="{EF63E203-6928-4FF0-B715-0C2EC362AABC}"/>
              </a:ext>
            </a:extLst>
          </p:cNvPr>
          <p:cNvPicPr>
            <a:picLocks noChangeAspect="1"/>
          </p:cNvPicPr>
          <p:nvPr/>
        </p:nvPicPr>
        <p:blipFill>
          <a:blip r:embed="rId2"/>
          <a:stretch>
            <a:fillRect/>
          </a:stretch>
        </p:blipFill>
        <p:spPr>
          <a:xfrm>
            <a:off x="2101236" y="1359530"/>
            <a:ext cx="4941528" cy="3204053"/>
          </a:xfrm>
          <a:prstGeom prst="rect">
            <a:avLst/>
          </a:prstGeom>
          <a:ln>
            <a:noFill/>
          </a:ln>
        </p:spPr>
      </p:pic>
      <p:sp>
        <p:nvSpPr>
          <p:cNvPr id="6" name="Content Placeholder 5">
            <a:extLst>
              <a:ext uri="{FF2B5EF4-FFF2-40B4-BE49-F238E27FC236}">
                <a16:creationId xmlns:a16="http://schemas.microsoft.com/office/drawing/2014/main" id="{41451F4B-B035-4E9C-ACC7-4CFD8D506B4C}"/>
              </a:ext>
            </a:extLst>
          </p:cNvPr>
          <p:cNvSpPr>
            <a:spLocks noGrp="1"/>
          </p:cNvSpPr>
          <p:nvPr>
            <p:ph idx="1"/>
          </p:nvPr>
        </p:nvSpPr>
        <p:spPr>
          <a:xfrm>
            <a:off x="121920" y="752605"/>
            <a:ext cx="8821783" cy="714754"/>
          </a:xfrm>
        </p:spPr>
        <p:txBody>
          <a:bodyPr>
            <a:normAutofit/>
          </a:bodyPr>
          <a:lstStyle/>
          <a:p>
            <a:r>
              <a:rPr lang="en-US" sz="2400" dirty="0"/>
              <a:t>There are also several links to specific Integrations</a:t>
            </a:r>
          </a:p>
        </p:txBody>
      </p:sp>
      <p:sp>
        <p:nvSpPr>
          <p:cNvPr id="7" name="Rectangle 6">
            <a:extLst>
              <a:ext uri="{FF2B5EF4-FFF2-40B4-BE49-F238E27FC236}">
                <a16:creationId xmlns:a16="http://schemas.microsoft.com/office/drawing/2014/main" id="{B2A79C54-5CE7-4885-B44B-B8904F89B9BE}"/>
              </a:ext>
            </a:extLst>
          </p:cNvPr>
          <p:cNvSpPr/>
          <p:nvPr/>
        </p:nvSpPr>
        <p:spPr>
          <a:xfrm>
            <a:off x="2051719" y="1387692"/>
            <a:ext cx="1260839" cy="30562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1719115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Documentation</a:t>
            </a:r>
          </a:p>
        </p:txBody>
      </p:sp>
      <p:sp>
        <p:nvSpPr>
          <p:cNvPr id="4" name="Content Placeholder 5">
            <a:extLst>
              <a:ext uri="{FF2B5EF4-FFF2-40B4-BE49-F238E27FC236}">
                <a16:creationId xmlns:a16="http://schemas.microsoft.com/office/drawing/2014/main" id="{9C165B5B-8EBE-4CC8-B039-F92B021ECD60}"/>
              </a:ext>
            </a:extLst>
          </p:cNvPr>
          <p:cNvSpPr>
            <a:spLocks noGrp="1"/>
          </p:cNvSpPr>
          <p:nvPr>
            <p:ph idx="1"/>
          </p:nvPr>
        </p:nvSpPr>
        <p:spPr>
          <a:xfrm>
            <a:off x="161108" y="624351"/>
            <a:ext cx="8821783" cy="714754"/>
          </a:xfrm>
        </p:spPr>
        <p:txBody>
          <a:bodyPr>
            <a:normAutofit/>
          </a:bodyPr>
          <a:lstStyle/>
          <a:p>
            <a:r>
              <a:rPr lang="en-US" sz="2400" dirty="0"/>
              <a:t>Here for example is the link to the OAI Integration</a:t>
            </a:r>
          </a:p>
        </p:txBody>
      </p:sp>
      <p:pic>
        <p:nvPicPr>
          <p:cNvPr id="6" name="Picture 5">
            <a:extLst>
              <a:ext uri="{FF2B5EF4-FFF2-40B4-BE49-F238E27FC236}">
                <a16:creationId xmlns:a16="http://schemas.microsoft.com/office/drawing/2014/main" id="{D3B5F417-FD5B-4B1C-BF1C-34BA275FFDDE}"/>
              </a:ext>
            </a:extLst>
          </p:cNvPr>
          <p:cNvPicPr>
            <a:picLocks noChangeAspect="1"/>
          </p:cNvPicPr>
          <p:nvPr/>
        </p:nvPicPr>
        <p:blipFill>
          <a:blip r:embed="rId2"/>
          <a:stretch>
            <a:fillRect/>
          </a:stretch>
        </p:blipFill>
        <p:spPr>
          <a:xfrm>
            <a:off x="1403648" y="1097639"/>
            <a:ext cx="5930395" cy="3482577"/>
          </a:xfrm>
          <a:prstGeom prst="rect">
            <a:avLst/>
          </a:prstGeom>
        </p:spPr>
      </p:pic>
    </p:spTree>
    <p:extLst>
      <p:ext uri="{BB962C8B-B14F-4D97-AF65-F5344CB8AC3E}">
        <p14:creationId xmlns:p14="http://schemas.microsoft.com/office/powerpoint/2010/main" val="54632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Documentation</a:t>
            </a:r>
          </a:p>
        </p:txBody>
      </p:sp>
      <p:pic>
        <p:nvPicPr>
          <p:cNvPr id="4" name="Picture 3">
            <a:extLst>
              <a:ext uri="{FF2B5EF4-FFF2-40B4-BE49-F238E27FC236}">
                <a16:creationId xmlns:a16="http://schemas.microsoft.com/office/drawing/2014/main" id="{5BE8306B-A2E7-4D92-83B2-2FB373B116FD}"/>
              </a:ext>
            </a:extLst>
          </p:cNvPr>
          <p:cNvPicPr>
            <a:picLocks noChangeAspect="1"/>
          </p:cNvPicPr>
          <p:nvPr/>
        </p:nvPicPr>
        <p:blipFill>
          <a:blip r:embed="rId2"/>
          <a:stretch>
            <a:fillRect/>
          </a:stretch>
        </p:blipFill>
        <p:spPr>
          <a:xfrm>
            <a:off x="1507335" y="1467359"/>
            <a:ext cx="6050952" cy="3241038"/>
          </a:xfrm>
          <a:prstGeom prst="rect">
            <a:avLst/>
          </a:prstGeom>
        </p:spPr>
      </p:pic>
      <p:sp>
        <p:nvSpPr>
          <p:cNvPr id="6" name="Content Placeholder 5">
            <a:extLst>
              <a:ext uri="{FF2B5EF4-FFF2-40B4-BE49-F238E27FC236}">
                <a16:creationId xmlns:a16="http://schemas.microsoft.com/office/drawing/2014/main" id="{8267C2CC-CB63-40E1-8177-FA9F83A907C7}"/>
              </a:ext>
            </a:extLst>
          </p:cNvPr>
          <p:cNvSpPr>
            <a:spLocks noGrp="1"/>
          </p:cNvSpPr>
          <p:nvPr>
            <p:ph idx="1"/>
          </p:nvPr>
        </p:nvSpPr>
        <p:spPr>
          <a:xfrm>
            <a:off x="0" y="750121"/>
            <a:ext cx="8821783" cy="714754"/>
          </a:xfrm>
        </p:spPr>
        <p:txBody>
          <a:bodyPr>
            <a:normAutofit fontScale="92500" lnSpcReduction="10000"/>
          </a:bodyPr>
          <a:lstStyle/>
          <a:p>
            <a:r>
              <a:rPr lang="en-US" sz="2400" dirty="0"/>
              <a:t>The documentation also includes blogs written by staff of both Ex Libris as well as live institutions (more later on creating blog posts)</a:t>
            </a:r>
          </a:p>
        </p:txBody>
      </p:sp>
      <p:sp>
        <p:nvSpPr>
          <p:cNvPr id="7" name="Rectangle 6">
            <a:extLst>
              <a:ext uri="{FF2B5EF4-FFF2-40B4-BE49-F238E27FC236}">
                <a16:creationId xmlns:a16="http://schemas.microsoft.com/office/drawing/2014/main" id="{E1F7440D-3615-41E7-83FA-30F2C9E964F8}"/>
              </a:ext>
            </a:extLst>
          </p:cNvPr>
          <p:cNvSpPr/>
          <p:nvPr/>
        </p:nvSpPr>
        <p:spPr>
          <a:xfrm>
            <a:off x="5580112" y="2139703"/>
            <a:ext cx="1978175" cy="25202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2021857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a:xfrm>
            <a:off x="3923928" y="267494"/>
            <a:ext cx="5030886" cy="4339766"/>
          </a:xfrm>
        </p:spPr>
        <p:txBody>
          <a:bodyPr>
            <a:normAutofit/>
          </a:bodyPr>
          <a:lstStyle/>
          <a:p>
            <a:r>
              <a:rPr lang="en-US" sz="2000" dirty="0"/>
              <a:t>Introduction</a:t>
            </a:r>
          </a:p>
          <a:p>
            <a:r>
              <a:rPr lang="en-US" sz="2000" dirty="0"/>
              <a:t>Documentation</a:t>
            </a:r>
          </a:p>
          <a:p>
            <a:r>
              <a:rPr lang="en-US" sz="2000" dirty="0"/>
              <a:t>Creating and Managing API Keys</a:t>
            </a:r>
          </a:p>
          <a:p>
            <a:r>
              <a:rPr lang="en-US" sz="2000" dirty="0"/>
              <a:t>The API Console</a:t>
            </a:r>
          </a:p>
          <a:p>
            <a:r>
              <a:rPr lang="en-US" sz="2000" dirty="0"/>
              <a:t>API Usage Reports</a:t>
            </a:r>
          </a:p>
          <a:p>
            <a:r>
              <a:rPr lang="en-US" sz="2000" dirty="0"/>
              <a:t>Blog Posts</a:t>
            </a:r>
            <a:endParaRPr lang="he-IL" sz="2000" dirty="0"/>
          </a:p>
        </p:txBody>
      </p:sp>
    </p:spTree>
    <p:extLst>
      <p:ext uri="{BB962C8B-B14F-4D97-AF65-F5344CB8AC3E}">
        <p14:creationId xmlns:p14="http://schemas.microsoft.com/office/powerpoint/2010/main" val="591565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526473" y="3319778"/>
            <a:ext cx="8077975" cy="1240583"/>
          </a:xfrm>
        </p:spPr>
        <p:txBody>
          <a:bodyPr/>
          <a:lstStyle/>
          <a:p>
            <a:r>
              <a:rPr lang="en-US" dirty="0"/>
              <a:t>Creating and Managing API Keys</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Tree>
    <p:extLst>
      <p:ext uri="{BB962C8B-B14F-4D97-AF65-F5344CB8AC3E}">
        <p14:creationId xmlns:p14="http://schemas.microsoft.com/office/powerpoint/2010/main" val="2066756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Creating and Managing API Keys</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21</a:t>
            </a:fld>
            <a:endParaRPr lang="en-US" dirty="0"/>
          </a:p>
        </p:txBody>
      </p:sp>
      <p:sp>
        <p:nvSpPr>
          <p:cNvPr id="7" name="Content Placeholder 5">
            <a:extLst>
              <a:ext uri="{FF2B5EF4-FFF2-40B4-BE49-F238E27FC236}">
                <a16:creationId xmlns:a16="http://schemas.microsoft.com/office/drawing/2014/main" id="{0BEA75F6-C168-4BC1-BD93-DE43E1BADCE8}"/>
              </a:ext>
            </a:extLst>
          </p:cNvPr>
          <p:cNvSpPr>
            <a:spLocks noGrp="1"/>
          </p:cNvSpPr>
          <p:nvPr>
            <p:ph idx="1"/>
          </p:nvPr>
        </p:nvSpPr>
        <p:spPr>
          <a:xfrm>
            <a:off x="121920" y="752605"/>
            <a:ext cx="8821783" cy="3907378"/>
          </a:xfrm>
        </p:spPr>
        <p:txBody>
          <a:bodyPr>
            <a:normAutofit/>
          </a:bodyPr>
          <a:lstStyle/>
          <a:p>
            <a:r>
              <a:rPr lang="en-US" sz="1600" dirty="0"/>
              <a:t>In order to run an API an appropriate API key must be used</a:t>
            </a:r>
          </a:p>
          <a:p>
            <a:endParaRPr lang="en-US" sz="1600" dirty="0"/>
          </a:p>
          <a:p>
            <a:r>
              <a:rPr lang="en-US" sz="1600" dirty="0"/>
              <a:t>The API key can </a:t>
            </a:r>
          </a:p>
          <a:p>
            <a:pPr lvl="1"/>
            <a:r>
              <a:rPr lang="en-US" sz="1400" dirty="0"/>
              <a:t>Point to the sandbox or production environment</a:t>
            </a:r>
          </a:p>
          <a:p>
            <a:pPr lvl="1"/>
            <a:r>
              <a:rPr lang="en-US" sz="1400" dirty="0"/>
              <a:t>Be designed for read only or for read/write</a:t>
            </a:r>
          </a:p>
          <a:p>
            <a:pPr lvl="1"/>
            <a:endParaRPr lang="en-US" sz="1400" dirty="0"/>
          </a:p>
          <a:p>
            <a:r>
              <a:rPr lang="en-US" sz="1600" dirty="0"/>
              <a:t>Each API key relates to one or more general areas, such as Acquisitions, Analytics, Configuration, Courses, etc.</a:t>
            </a:r>
          </a:p>
          <a:p>
            <a:endParaRPr lang="en-US" sz="1600" dirty="0"/>
          </a:p>
          <a:p>
            <a:r>
              <a:rPr lang="en-US" sz="1600" dirty="0"/>
              <a:t>In this way when API keys are given to third party vendors for integration purposes, the institution can control </a:t>
            </a:r>
          </a:p>
          <a:p>
            <a:pPr lvl="1"/>
            <a:r>
              <a:rPr lang="en-US" sz="1400" dirty="0"/>
              <a:t>Which data can be accessed </a:t>
            </a:r>
          </a:p>
          <a:p>
            <a:pPr lvl="1"/>
            <a:r>
              <a:rPr lang="en-US" sz="1400" dirty="0"/>
              <a:t>If the data can be only retrieved (GET) or also deleted, created and updated (DELETE, PUT and POST).</a:t>
            </a:r>
          </a:p>
        </p:txBody>
      </p:sp>
    </p:spTree>
    <p:extLst>
      <p:ext uri="{BB962C8B-B14F-4D97-AF65-F5344CB8AC3E}">
        <p14:creationId xmlns:p14="http://schemas.microsoft.com/office/powerpoint/2010/main" val="1154147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Creating and Managing API Keys</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22</a:t>
            </a:fld>
            <a:endParaRPr lang="en-US" dirty="0"/>
          </a:p>
        </p:txBody>
      </p:sp>
      <p:pic>
        <p:nvPicPr>
          <p:cNvPr id="15" name="Picture 14">
            <a:extLst>
              <a:ext uri="{FF2B5EF4-FFF2-40B4-BE49-F238E27FC236}">
                <a16:creationId xmlns:a16="http://schemas.microsoft.com/office/drawing/2014/main" id="{96B430AC-0B56-4B5B-BD71-18788CBEEAB8}"/>
              </a:ext>
            </a:extLst>
          </p:cNvPr>
          <p:cNvPicPr>
            <a:picLocks noChangeAspect="1"/>
          </p:cNvPicPr>
          <p:nvPr/>
        </p:nvPicPr>
        <p:blipFill>
          <a:blip r:embed="rId2"/>
          <a:stretch>
            <a:fillRect/>
          </a:stretch>
        </p:blipFill>
        <p:spPr>
          <a:xfrm>
            <a:off x="593812" y="915566"/>
            <a:ext cx="8028384" cy="3638179"/>
          </a:xfrm>
          <a:prstGeom prst="rect">
            <a:avLst/>
          </a:prstGeom>
        </p:spPr>
      </p:pic>
      <p:sp>
        <p:nvSpPr>
          <p:cNvPr id="16" name="Rectangle 15">
            <a:extLst>
              <a:ext uri="{FF2B5EF4-FFF2-40B4-BE49-F238E27FC236}">
                <a16:creationId xmlns:a16="http://schemas.microsoft.com/office/drawing/2014/main" id="{0BFBFB64-DCC9-4FA7-AE67-509C17EC7D27}"/>
              </a:ext>
            </a:extLst>
          </p:cNvPr>
          <p:cNvSpPr/>
          <p:nvPr/>
        </p:nvSpPr>
        <p:spPr>
          <a:xfrm>
            <a:off x="5508104" y="1419622"/>
            <a:ext cx="814474" cy="5034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18" name="Rectangle 17">
            <a:extLst>
              <a:ext uri="{FF2B5EF4-FFF2-40B4-BE49-F238E27FC236}">
                <a16:creationId xmlns:a16="http://schemas.microsoft.com/office/drawing/2014/main" id="{B0DEABD2-08A6-4C75-B180-EA5E40377A36}"/>
              </a:ext>
            </a:extLst>
          </p:cNvPr>
          <p:cNvSpPr/>
          <p:nvPr/>
        </p:nvSpPr>
        <p:spPr>
          <a:xfrm>
            <a:off x="1115616" y="4157938"/>
            <a:ext cx="1431146" cy="4300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1717913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Creating and Managing API Keys</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23</a:t>
            </a:fld>
            <a:endParaRPr lang="en-US" dirty="0"/>
          </a:p>
        </p:txBody>
      </p:sp>
      <p:sp>
        <p:nvSpPr>
          <p:cNvPr id="12" name="Content Placeholder 5">
            <a:extLst>
              <a:ext uri="{FF2B5EF4-FFF2-40B4-BE49-F238E27FC236}">
                <a16:creationId xmlns:a16="http://schemas.microsoft.com/office/drawing/2014/main" id="{457B1E03-0E40-462C-B3A5-18299B364740}"/>
              </a:ext>
            </a:extLst>
          </p:cNvPr>
          <p:cNvSpPr>
            <a:spLocks noGrp="1"/>
          </p:cNvSpPr>
          <p:nvPr>
            <p:ph idx="1"/>
          </p:nvPr>
        </p:nvSpPr>
        <p:spPr>
          <a:xfrm>
            <a:off x="121920" y="752605"/>
            <a:ext cx="8821783" cy="890666"/>
          </a:xfrm>
        </p:spPr>
        <p:txBody>
          <a:bodyPr>
            <a:normAutofit/>
          </a:bodyPr>
          <a:lstStyle/>
          <a:p>
            <a:r>
              <a:rPr lang="en-US" sz="2400" dirty="0"/>
              <a:t>Now we will create an API key for acquisitions activities for read and write in the production environment.</a:t>
            </a:r>
            <a:endParaRPr lang="en-US" dirty="0"/>
          </a:p>
        </p:txBody>
      </p:sp>
      <p:pic>
        <p:nvPicPr>
          <p:cNvPr id="13" name="Picture 12">
            <a:extLst>
              <a:ext uri="{FF2B5EF4-FFF2-40B4-BE49-F238E27FC236}">
                <a16:creationId xmlns:a16="http://schemas.microsoft.com/office/drawing/2014/main" id="{49A9E16D-69B9-47DF-B2BA-23B45357632D}"/>
              </a:ext>
            </a:extLst>
          </p:cNvPr>
          <p:cNvPicPr>
            <a:picLocks noChangeAspect="1"/>
          </p:cNvPicPr>
          <p:nvPr/>
        </p:nvPicPr>
        <p:blipFill>
          <a:blip r:embed="rId2"/>
          <a:stretch>
            <a:fillRect/>
          </a:stretch>
        </p:blipFill>
        <p:spPr>
          <a:xfrm>
            <a:off x="591047" y="1640137"/>
            <a:ext cx="8057321" cy="3043257"/>
          </a:xfrm>
          <a:prstGeom prst="rect">
            <a:avLst/>
          </a:prstGeom>
        </p:spPr>
      </p:pic>
      <p:sp>
        <p:nvSpPr>
          <p:cNvPr id="14" name="Rectangle 13">
            <a:extLst>
              <a:ext uri="{FF2B5EF4-FFF2-40B4-BE49-F238E27FC236}">
                <a16:creationId xmlns:a16="http://schemas.microsoft.com/office/drawing/2014/main" id="{BE438A4C-CCDB-4284-ACFF-FABC2B0996C5}"/>
              </a:ext>
            </a:extLst>
          </p:cNvPr>
          <p:cNvSpPr/>
          <p:nvPr/>
        </p:nvSpPr>
        <p:spPr>
          <a:xfrm>
            <a:off x="591047" y="4245320"/>
            <a:ext cx="991263" cy="4380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2914027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Creating and Managing API Keys</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24</a:t>
            </a:fld>
            <a:endParaRPr lang="en-US" dirty="0"/>
          </a:p>
        </p:txBody>
      </p:sp>
      <p:pic>
        <p:nvPicPr>
          <p:cNvPr id="10" name="Picture 9">
            <a:extLst>
              <a:ext uri="{FF2B5EF4-FFF2-40B4-BE49-F238E27FC236}">
                <a16:creationId xmlns:a16="http://schemas.microsoft.com/office/drawing/2014/main" id="{3F0B1FCE-676D-43F2-B589-7EE86C3FD7DE}"/>
              </a:ext>
            </a:extLst>
          </p:cNvPr>
          <p:cNvPicPr>
            <a:picLocks noChangeAspect="1"/>
          </p:cNvPicPr>
          <p:nvPr/>
        </p:nvPicPr>
        <p:blipFill>
          <a:blip r:embed="rId2"/>
          <a:stretch>
            <a:fillRect/>
          </a:stretch>
        </p:blipFill>
        <p:spPr>
          <a:xfrm>
            <a:off x="1814651" y="1131590"/>
            <a:ext cx="5571885" cy="3435580"/>
          </a:xfrm>
          <a:prstGeom prst="rect">
            <a:avLst/>
          </a:prstGeom>
        </p:spPr>
      </p:pic>
      <p:sp>
        <p:nvSpPr>
          <p:cNvPr id="12" name="Content Placeholder 5">
            <a:extLst>
              <a:ext uri="{FF2B5EF4-FFF2-40B4-BE49-F238E27FC236}">
                <a16:creationId xmlns:a16="http://schemas.microsoft.com/office/drawing/2014/main" id="{25FDDF0A-2855-47E5-85C5-B71B15835C3C}"/>
              </a:ext>
            </a:extLst>
          </p:cNvPr>
          <p:cNvSpPr>
            <a:spLocks noGrp="1"/>
          </p:cNvSpPr>
          <p:nvPr>
            <p:ph idx="1"/>
          </p:nvPr>
        </p:nvSpPr>
        <p:spPr>
          <a:xfrm>
            <a:off x="121920" y="752605"/>
            <a:ext cx="8821783" cy="890666"/>
          </a:xfrm>
        </p:spPr>
        <p:txBody>
          <a:bodyPr>
            <a:normAutofit/>
          </a:bodyPr>
          <a:lstStyle/>
          <a:p>
            <a:r>
              <a:rPr lang="en-US" sz="2400" dirty="0"/>
              <a:t>We have given the API key a name and now we will add permissions</a:t>
            </a:r>
            <a:endParaRPr lang="en-US" dirty="0"/>
          </a:p>
        </p:txBody>
      </p:sp>
      <p:sp>
        <p:nvSpPr>
          <p:cNvPr id="13" name="Rectangle 12">
            <a:extLst>
              <a:ext uri="{FF2B5EF4-FFF2-40B4-BE49-F238E27FC236}">
                <a16:creationId xmlns:a16="http://schemas.microsoft.com/office/drawing/2014/main" id="{242A6EE2-147D-4C9F-AE15-AEE6A3D5599D}"/>
              </a:ext>
            </a:extLst>
          </p:cNvPr>
          <p:cNvSpPr/>
          <p:nvPr/>
        </p:nvSpPr>
        <p:spPr>
          <a:xfrm>
            <a:off x="1843170" y="3795886"/>
            <a:ext cx="1000638" cy="3660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1779287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Creating and Managing API Keys</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25</a:t>
            </a:fld>
            <a:endParaRPr lang="en-US" dirty="0"/>
          </a:p>
        </p:txBody>
      </p:sp>
      <p:pic>
        <p:nvPicPr>
          <p:cNvPr id="10" name="Picture 9">
            <a:extLst>
              <a:ext uri="{FF2B5EF4-FFF2-40B4-BE49-F238E27FC236}">
                <a16:creationId xmlns:a16="http://schemas.microsoft.com/office/drawing/2014/main" id="{B8092874-24B5-46F1-9534-C8091C9D5B6A}"/>
              </a:ext>
            </a:extLst>
          </p:cNvPr>
          <p:cNvPicPr>
            <a:picLocks noChangeAspect="1"/>
          </p:cNvPicPr>
          <p:nvPr/>
        </p:nvPicPr>
        <p:blipFill>
          <a:blip r:embed="rId2"/>
          <a:stretch>
            <a:fillRect/>
          </a:stretch>
        </p:blipFill>
        <p:spPr>
          <a:xfrm>
            <a:off x="2082053" y="1256719"/>
            <a:ext cx="4901516" cy="3407353"/>
          </a:xfrm>
          <a:prstGeom prst="rect">
            <a:avLst/>
          </a:prstGeom>
        </p:spPr>
      </p:pic>
      <p:sp>
        <p:nvSpPr>
          <p:cNvPr id="12" name="Content Placeholder 5">
            <a:extLst>
              <a:ext uri="{FF2B5EF4-FFF2-40B4-BE49-F238E27FC236}">
                <a16:creationId xmlns:a16="http://schemas.microsoft.com/office/drawing/2014/main" id="{2156CE17-EB48-4157-9434-6BEB79497713}"/>
              </a:ext>
            </a:extLst>
          </p:cNvPr>
          <p:cNvSpPr>
            <a:spLocks noGrp="1"/>
          </p:cNvSpPr>
          <p:nvPr>
            <p:ph idx="1"/>
          </p:nvPr>
        </p:nvSpPr>
        <p:spPr>
          <a:xfrm>
            <a:off x="121920" y="752605"/>
            <a:ext cx="8821783" cy="890666"/>
          </a:xfrm>
        </p:spPr>
        <p:txBody>
          <a:bodyPr>
            <a:normAutofit/>
          </a:bodyPr>
          <a:lstStyle/>
          <a:p>
            <a:r>
              <a:rPr lang="en-US" sz="2400" dirty="0"/>
              <a:t>We have acquisitions for production with Read/Write permissions</a:t>
            </a:r>
            <a:endParaRPr lang="en-US" dirty="0"/>
          </a:p>
        </p:txBody>
      </p:sp>
      <p:sp>
        <p:nvSpPr>
          <p:cNvPr id="13" name="Rectangle 12">
            <a:extLst>
              <a:ext uri="{FF2B5EF4-FFF2-40B4-BE49-F238E27FC236}">
                <a16:creationId xmlns:a16="http://schemas.microsoft.com/office/drawing/2014/main" id="{AE423CC0-1DD9-46EB-8D1D-02F692695983}"/>
              </a:ext>
            </a:extLst>
          </p:cNvPr>
          <p:cNvSpPr/>
          <p:nvPr/>
        </p:nvSpPr>
        <p:spPr>
          <a:xfrm>
            <a:off x="6100070" y="4331746"/>
            <a:ext cx="374521" cy="3251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14" name="Rectangle 13">
            <a:extLst>
              <a:ext uri="{FF2B5EF4-FFF2-40B4-BE49-F238E27FC236}">
                <a16:creationId xmlns:a16="http://schemas.microsoft.com/office/drawing/2014/main" id="{787012C2-8B5E-417A-ABA4-CE8267D04641}"/>
              </a:ext>
            </a:extLst>
          </p:cNvPr>
          <p:cNvSpPr/>
          <p:nvPr/>
        </p:nvSpPr>
        <p:spPr>
          <a:xfrm>
            <a:off x="2088910" y="3595764"/>
            <a:ext cx="4781772" cy="3094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1624744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Creating and Managing API Keys</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26</a:t>
            </a:fld>
            <a:endParaRPr lang="en-US" dirty="0"/>
          </a:p>
        </p:txBody>
      </p:sp>
      <p:pic>
        <p:nvPicPr>
          <p:cNvPr id="13" name="Picture 12">
            <a:extLst>
              <a:ext uri="{FF2B5EF4-FFF2-40B4-BE49-F238E27FC236}">
                <a16:creationId xmlns:a16="http://schemas.microsoft.com/office/drawing/2014/main" id="{3F51DE6A-3943-44A3-B33B-217D7F78A756}"/>
              </a:ext>
            </a:extLst>
          </p:cNvPr>
          <p:cNvPicPr>
            <a:picLocks noChangeAspect="1"/>
          </p:cNvPicPr>
          <p:nvPr/>
        </p:nvPicPr>
        <p:blipFill>
          <a:blip r:embed="rId2"/>
          <a:stretch>
            <a:fillRect/>
          </a:stretch>
        </p:blipFill>
        <p:spPr>
          <a:xfrm>
            <a:off x="370343" y="1643271"/>
            <a:ext cx="7629155" cy="3092901"/>
          </a:xfrm>
          <a:prstGeom prst="rect">
            <a:avLst/>
          </a:prstGeom>
        </p:spPr>
      </p:pic>
      <p:sp>
        <p:nvSpPr>
          <p:cNvPr id="14" name="Content Placeholder 5">
            <a:extLst>
              <a:ext uri="{FF2B5EF4-FFF2-40B4-BE49-F238E27FC236}">
                <a16:creationId xmlns:a16="http://schemas.microsoft.com/office/drawing/2014/main" id="{6AA2DF36-7E4E-4D68-A4AC-E8FA4CA81D51}"/>
              </a:ext>
            </a:extLst>
          </p:cNvPr>
          <p:cNvSpPr>
            <a:spLocks noGrp="1"/>
          </p:cNvSpPr>
          <p:nvPr>
            <p:ph idx="1"/>
          </p:nvPr>
        </p:nvSpPr>
        <p:spPr>
          <a:xfrm>
            <a:off x="121920" y="752605"/>
            <a:ext cx="8821783" cy="890666"/>
          </a:xfrm>
        </p:spPr>
        <p:txBody>
          <a:bodyPr>
            <a:normAutofit lnSpcReduction="10000"/>
          </a:bodyPr>
          <a:lstStyle/>
          <a:p>
            <a:r>
              <a:rPr lang="en-US" sz="2400" dirty="0"/>
              <a:t>Now the new API Key appears in the list</a:t>
            </a:r>
          </a:p>
          <a:p>
            <a:r>
              <a:rPr lang="en-US" sz="2400" dirty="0"/>
              <a:t>In a moment we will use this new API key in the API console</a:t>
            </a:r>
            <a:endParaRPr lang="en-US" dirty="0"/>
          </a:p>
        </p:txBody>
      </p:sp>
      <p:sp>
        <p:nvSpPr>
          <p:cNvPr id="15" name="Rectangle 14">
            <a:extLst>
              <a:ext uri="{FF2B5EF4-FFF2-40B4-BE49-F238E27FC236}">
                <a16:creationId xmlns:a16="http://schemas.microsoft.com/office/drawing/2014/main" id="{1F40D30F-E657-49D6-B781-33679ADC9D37}"/>
              </a:ext>
            </a:extLst>
          </p:cNvPr>
          <p:cNvSpPr/>
          <p:nvPr/>
        </p:nvSpPr>
        <p:spPr>
          <a:xfrm>
            <a:off x="827584" y="3291830"/>
            <a:ext cx="1846217" cy="4679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16" name="Rectangle 15">
            <a:extLst>
              <a:ext uri="{FF2B5EF4-FFF2-40B4-BE49-F238E27FC236}">
                <a16:creationId xmlns:a16="http://schemas.microsoft.com/office/drawing/2014/main" id="{8C5B4EA9-D3D9-4645-9046-C2B0676286C6}"/>
              </a:ext>
            </a:extLst>
          </p:cNvPr>
          <p:cNvSpPr/>
          <p:nvPr/>
        </p:nvSpPr>
        <p:spPr>
          <a:xfrm>
            <a:off x="4716016" y="3291830"/>
            <a:ext cx="1846217" cy="4679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918817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Creating and Managing API Keys</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27</a:t>
            </a:fld>
            <a:endParaRPr lang="en-US" dirty="0"/>
          </a:p>
        </p:txBody>
      </p:sp>
      <p:pic>
        <p:nvPicPr>
          <p:cNvPr id="4" name="Picture 3">
            <a:extLst>
              <a:ext uri="{FF2B5EF4-FFF2-40B4-BE49-F238E27FC236}">
                <a16:creationId xmlns:a16="http://schemas.microsoft.com/office/drawing/2014/main" id="{BB5895FA-1682-4338-ADA6-FC13CEF61ADD}"/>
              </a:ext>
            </a:extLst>
          </p:cNvPr>
          <p:cNvPicPr>
            <a:picLocks noChangeAspect="1"/>
          </p:cNvPicPr>
          <p:nvPr/>
        </p:nvPicPr>
        <p:blipFill>
          <a:blip r:embed="rId2"/>
          <a:stretch>
            <a:fillRect/>
          </a:stretch>
        </p:blipFill>
        <p:spPr>
          <a:xfrm>
            <a:off x="212585" y="1299834"/>
            <a:ext cx="8640452" cy="3502886"/>
          </a:xfrm>
          <a:prstGeom prst="rect">
            <a:avLst/>
          </a:prstGeom>
        </p:spPr>
      </p:pic>
      <p:sp>
        <p:nvSpPr>
          <p:cNvPr id="6" name="Content Placeholder 5">
            <a:extLst>
              <a:ext uri="{FF2B5EF4-FFF2-40B4-BE49-F238E27FC236}">
                <a16:creationId xmlns:a16="http://schemas.microsoft.com/office/drawing/2014/main" id="{A60F0795-B021-4C75-9615-5325FDF8B772}"/>
              </a:ext>
            </a:extLst>
          </p:cNvPr>
          <p:cNvSpPr>
            <a:spLocks noGrp="1"/>
          </p:cNvSpPr>
          <p:nvPr>
            <p:ph idx="1"/>
          </p:nvPr>
        </p:nvSpPr>
        <p:spPr>
          <a:xfrm>
            <a:off x="121920" y="752605"/>
            <a:ext cx="8821783" cy="890666"/>
          </a:xfrm>
        </p:spPr>
        <p:txBody>
          <a:bodyPr>
            <a:normAutofit/>
          </a:bodyPr>
          <a:lstStyle/>
          <a:p>
            <a:r>
              <a:rPr lang="en-US" sz="1800" dirty="0"/>
              <a:t>As we can see it is not possible to see what the API key is.  This is for security purposes.</a:t>
            </a:r>
          </a:p>
        </p:txBody>
      </p:sp>
      <p:sp>
        <p:nvSpPr>
          <p:cNvPr id="7" name="Rectangle 6">
            <a:extLst>
              <a:ext uri="{FF2B5EF4-FFF2-40B4-BE49-F238E27FC236}">
                <a16:creationId xmlns:a16="http://schemas.microsoft.com/office/drawing/2014/main" id="{519EBCFB-F8E1-48C7-B702-E92CE413EB1E}"/>
              </a:ext>
            </a:extLst>
          </p:cNvPr>
          <p:cNvSpPr/>
          <p:nvPr/>
        </p:nvSpPr>
        <p:spPr>
          <a:xfrm>
            <a:off x="2781069" y="3117855"/>
            <a:ext cx="2516777" cy="4679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8" name="Rectangle 7">
            <a:extLst>
              <a:ext uri="{FF2B5EF4-FFF2-40B4-BE49-F238E27FC236}">
                <a16:creationId xmlns:a16="http://schemas.microsoft.com/office/drawing/2014/main" id="{EFEC44A8-3150-4ADB-9BB8-74A156523FCF}"/>
              </a:ext>
            </a:extLst>
          </p:cNvPr>
          <p:cNvSpPr/>
          <p:nvPr/>
        </p:nvSpPr>
        <p:spPr>
          <a:xfrm>
            <a:off x="2768001" y="3714398"/>
            <a:ext cx="2516777" cy="4679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9" name="Rectangle 8">
            <a:extLst>
              <a:ext uri="{FF2B5EF4-FFF2-40B4-BE49-F238E27FC236}">
                <a16:creationId xmlns:a16="http://schemas.microsoft.com/office/drawing/2014/main" id="{03DA8483-C9CA-44FE-85EF-6E34F1522296}"/>
              </a:ext>
            </a:extLst>
          </p:cNvPr>
          <p:cNvSpPr/>
          <p:nvPr/>
        </p:nvSpPr>
        <p:spPr>
          <a:xfrm>
            <a:off x="2776712" y="4297872"/>
            <a:ext cx="2516777" cy="4679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10" name="Rectangle 9">
            <a:extLst>
              <a:ext uri="{FF2B5EF4-FFF2-40B4-BE49-F238E27FC236}">
                <a16:creationId xmlns:a16="http://schemas.microsoft.com/office/drawing/2014/main" id="{C291304E-DB3C-46AF-8718-79EE99B40777}"/>
              </a:ext>
            </a:extLst>
          </p:cNvPr>
          <p:cNvSpPr/>
          <p:nvPr/>
        </p:nvSpPr>
        <p:spPr>
          <a:xfrm>
            <a:off x="2759968" y="2553415"/>
            <a:ext cx="2516777" cy="4679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2556882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Creating and Managing API Keys</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28</a:t>
            </a:fld>
            <a:endParaRPr lang="en-US" dirty="0"/>
          </a:p>
        </p:txBody>
      </p:sp>
      <p:pic>
        <p:nvPicPr>
          <p:cNvPr id="4" name="Picture 3">
            <a:extLst>
              <a:ext uri="{FF2B5EF4-FFF2-40B4-BE49-F238E27FC236}">
                <a16:creationId xmlns:a16="http://schemas.microsoft.com/office/drawing/2014/main" id="{95B77F68-A2A8-47F9-9979-61C2309EBAA2}"/>
              </a:ext>
            </a:extLst>
          </p:cNvPr>
          <p:cNvPicPr>
            <a:picLocks noChangeAspect="1"/>
          </p:cNvPicPr>
          <p:nvPr/>
        </p:nvPicPr>
        <p:blipFill>
          <a:blip r:embed="rId2"/>
          <a:stretch>
            <a:fillRect/>
          </a:stretch>
        </p:blipFill>
        <p:spPr>
          <a:xfrm>
            <a:off x="173982" y="1363715"/>
            <a:ext cx="8604448" cy="3447623"/>
          </a:xfrm>
          <a:prstGeom prst="rect">
            <a:avLst/>
          </a:prstGeom>
        </p:spPr>
      </p:pic>
      <p:sp>
        <p:nvSpPr>
          <p:cNvPr id="6" name="Content Placeholder 5">
            <a:extLst>
              <a:ext uri="{FF2B5EF4-FFF2-40B4-BE49-F238E27FC236}">
                <a16:creationId xmlns:a16="http://schemas.microsoft.com/office/drawing/2014/main" id="{7F75D3F7-5168-4130-9A91-4ACE8F9394DD}"/>
              </a:ext>
            </a:extLst>
          </p:cNvPr>
          <p:cNvSpPr>
            <a:spLocks noGrp="1"/>
          </p:cNvSpPr>
          <p:nvPr>
            <p:ph idx="1"/>
          </p:nvPr>
        </p:nvSpPr>
        <p:spPr>
          <a:xfrm>
            <a:off x="81554" y="700114"/>
            <a:ext cx="8821783" cy="890666"/>
          </a:xfrm>
        </p:spPr>
        <p:txBody>
          <a:bodyPr>
            <a:normAutofit/>
          </a:bodyPr>
          <a:lstStyle/>
          <a:p>
            <a:r>
              <a:rPr lang="en-US" sz="2000" dirty="0"/>
              <a:t>It is possible however to click the eye icon next to the API key and then view it and copy it.</a:t>
            </a:r>
          </a:p>
        </p:txBody>
      </p:sp>
      <p:sp>
        <p:nvSpPr>
          <p:cNvPr id="7" name="Rectangle 6">
            <a:extLst>
              <a:ext uri="{FF2B5EF4-FFF2-40B4-BE49-F238E27FC236}">
                <a16:creationId xmlns:a16="http://schemas.microsoft.com/office/drawing/2014/main" id="{60C663EF-CB5A-40F9-94DA-7FCDFC3E3232}"/>
              </a:ext>
            </a:extLst>
          </p:cNvPr>
          <p:cNvSpPr/>
          <p:nvPr/>
        </p:nvSpPr>
        <p:spPr>
          <a:xfrm>
            <a:off x="4355976" y="3291830"/>
            <a:ext cx="235131" cy="2786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8" name="Rectangle 7">
            <a:extLst>
              <a:ext uri="{FF2B5EF4-FFF2-40B4-BE49-F238E27FC236}">
                <a16:creationId xmlns:a16="http://schemas.microsoft.com/office/drawing/2014/main" id="{F5F2BDAE-0FC9-46F6-968C-C18D0BA1319C}"/>
              </a:ext>
            </a:extLst>
          </p:cNvPr>
          <p:cNvSpPr/>
          <p:nvPr/>
        </p:nvSpPr>
        <p:spPr>
          <a:xfrm>
            <a:off x="4612884" y="3296181"/>
            <a:ext cx="383255" cy="2786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2527855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263236" y="3291830"/>
            <a:ext cx="8617527" cy="1240583"/>
          </a:xfrm>
        </p:spPr>
        <p:txBody>
          <a:bodyPr/>
          <a:lstStyle/>
          <a:p>
            <a:r>
              <a:rPr lang="en-US" dirty="0"/>
              <a:t>The API Console</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Tree>
    <p:extLst>
      <p:ext uri="{BB962C8B-B14F-4D97-AF65-F5344CB8AC3E}">
        <p14:creationId xmlns:p14="http://schemas.microsoft.com/office/powerpoint/2010/main" val="339413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4" y="752605"/>
            <a:ext cx="8282085" cy="3619345"/>
          </a:xfrm>
        </p:spPr>
        <p:txBody>
          <a:bodyPr>
            <a:normAutofit/>
          </a:bodyPr>
          <a:lstStyle/>
          <a:p>
            <a:r>
              <a:rPr lang="en-US" sz="2000" dirty="0"/>
              <a:t>Ex Libris is committed to an open platform, which includes support for integrations via open standards and REST APIs. </a:t>
            </a:r>
          </a:p>
          <a:p>
            <a:endParaRPr lang="en-US" sz="2000" dirty="0"/>
          </a:p>
          <a:p>
            <a:r>
              <a:rPr lang="en-US" sz="2000" dirty="0"/>
              <a:t>This support enables institutions to integrate Ex Libris solutions with local systems, create innovative services, increase the value of the library, and help meet the institution’s goals and objectives.</a:t>
            </a:r>
          </a:p>
        </p:txBody>
      </p:sp>
    </p:spTree>
    <p:extLst>
      <p:ext uri="{BB962C8B-B14F-4D97-AF65-F5344CB8AC3E}">
        <p14:creationId xmlns:p14="http://schemas.microsoft.com/office/powerpoint/2010/main" val="3458908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30</a:t>
            </a:fld>
            <a:endParaRPr lang="en-US" dirty="0"/>
          </a:p>
        </p:txBody>
      </p:sp>
      <p:sp>
        <p:nvSpPr>
          <p:cNvPr id="12" name="Content Placeholder 5">
            <a:extLst>
              <a:ext uri="{FF2B5EF4-FFF2-40B4-BE49-F238E27FC236}">
                <a16:creationId xmlns:a16="http://schemas.microsoft.com/office/drawing/2014/main" id="{9CD83BE3-F37B-4E70-872F-A15004B16684}"/>
              </a:ext>
            </a:extLst>
          </p:cNvPr>
          <p:cNvSpPr>
            <a:spLocks noGrp="1"/>
          </p:cNvSpPr>
          <p:nvPr>
            <p:ph idx="1"/>
          </p:nvPr>
        </p:nvSpPr>
        <p:spPr>
          <a:xfrm>
            <a:off x="414044" y="752605"/>
            <a:ext cx="8282085" cy="3403321"/>
          </a:xfrm>
        </p:spPr>
        <p:txBody>
          <a:bodyPr>
            <a:normAutofit/>
          </a:bodyPr>
          <a:lstStyle/>
          <a:p>
            <a:r>
              <a:rPr lang="en-US" sz="2400" dirty="0"/>
              <a:t>The API Console can be used to run APIs and includes sample input (payload) data as well as built in links to the interactive documentation.</a:t>
            </a:r>
          </a:p>
          <a:p>
            <a:endParaRPr lang="en-US" sz="2400" dirty="0"/>
          </a:p>
          <a:p>
            <a:r>
              <a:rPr lang="en-US" sz="2400" dirty="0"/>
              <a:t>In this way it is not necessary to switch back and forth between the API documentation and a REST client because all is together in one convenient location</a:t>
            </a:r>
          </a:p>
        </p:txBody>
      </p:sp>
    </p:spTree>
    <p:extLst>
      <p:ext uri="{BB962C8B-B14F-4D97-AF65-F5344CB8AC3E}">
        <p14:creationId xmlns:p14="http://schemas.microsoft.com/office/powerpoint/2010/main" val="361552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31</a:t>
            </a:fld>
            <a:endParaRPr lang="en-US" dirty="0"/>
          </a:p>
        </p:txBody>
      </p:sp>
      <p:pic>
        <p:nvPicPr>
          <p:cNvPr id="4" name="Picture 3">
            <a:extLst>
              <a:ext uri="{FF2B5EF4-FFF2-40B4-BE49-F238E27FC236}">
                <a16:creationId xmlns:a16="http://schemas.microsoft.com/office/drawing/2014/main" id="{8F1A8BCE-8C10-4682-B353-CE798B8EB6A6}"/>
              </a:ext>
            </a:extLst>
          </p:cNvPr>
          <p:cNvPicPr>
            <a:picLocks noChangeAspect="1"/>
          </p:cNvPicPr>
          <p:nvPr/>
        </p:nvPicPr>
        <p:blipFill>
          <a:blip r:embed="rId3"/>
          <a:stretch>
            <a:fillRect/>
          </a:stretch>
        </p:blipFill>
        <p:spPr>
          <a:xfrm>
            <a:off x="509026" y="597307"/>
            <a:ext cx="7956376" cy="4097760"/>
          </a:xfrm>
          <a:prstGeom prst="rect">
            <a:avLst/>
          </a:prstGeom>
        </p:spPr>
      </p:pic>
      <p:sp>
        <p:nvSpPr>
          <p:cNvPr id="6" name="Rectangle 5">
            <a:extLst>
              <a:ext uri="{FF2B5EF4-FFF2-40B4-BE49-F238E27FC236}">
                <a16:creationId xmlns:a16="http://schemas.microsoft.com/office/drawing/2014/main" id="{217E61F4-1B31-42A7-8974-6532AE8FD425}"/>
              </a:ext>
            </a:extLst>
          </p:cNvPr>
          <p:cNvSpPr/>
          <p:nvPr/>
        </p:nvSpPr>
        <p:spPr>
          <a:xfrm>
            <a:off x="3707904" y="597307"/>
            <a:ext cx="864096" cy="246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2236377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32</a:t>
            </a:fld>
            <a:endParaRPr lang="en-US" dirty="0"/>
          </a:p>
        </p:txBody>
      </p:sp>
      <p:pic>
        <p:nvPicPr>
          <p:cNvPr id="4" name="Picture 3">
            <a:extLst>
              <a:ext uri="{FF2B5EF4-FFF2-40B4-BE49-F238E27FC236}">
                <a16:creationId xmlns:a16="http://schemas.microsoft.com/office/drawing/2014/main" id="{BCD68FBA-6E96-42FF-9A0D-ECE16498DEFE}"/>
              </a:ext>
            </a:extLst>
          </p:cNvPr>
          <p:cNvPicPr>
            <a:picLocks noChangeAspect="1"/>
          </p:cNvPicPr>
          <p:nvPr/>
        </p:nvPicPr>
        <p:blipFill>
          <a:blip r:embed="rId3"/>
          <a:stretch>
            <a:fillRect/>
          </a:stretch>
        </p:blipFill>
        <p:spPr>
          <a:xfrm>
            <a:off x="756827" y="1357902"/>
            <a:ext cx="7524328" cy="3176938"/>
          </a:xfrm>
          <a:prstGeom prst="rect">
            <a:avLst/>
          </a:prstGeom>
        </p:spPr>
      </p:pic>
      <p:sp>
        <p:nvSpPr>
          <p:cNvPr id="6" name="Content Placeholder 5">
            <a:extLst>
              <a:ext uri="{FF2B5EF4-FFF2-40B4-BE49-F238E27FC236}">
                <a16:creationId xmlns:a16="http://schemas.microsoft.com/office/drawing/2014/main" id="{C1AC4F60-CB5D-4422-8F98-1955E7069871}"/>
              </a:ext>
            </a:extLst>
          </p:cNvPr>
          <p:cNvSpPr>
            <a:spLocks noGrp="1"/>
          </p:cNvSpPr>
          <p:nvPr>
            <p:ph idx="1"/>
          </p:nvPr>
        </p:nvSpPr>
        <p:spPr>
          <a:xfrm>
            <a:off x="172278" y="752604"/>
            <a:ext cx="8693426" cy="787152"/>
          </a:xfrm>
        </p:spPr>
        <p:txBody>
          <a:bodyPr>
            <a:normAutofit/>
          </a:bodyPr>
          <a:lstStyle/>
          <a:p>
            <a:r>
              <a:rPr lang="en-US" sz="2400" dirty="0"/>
              <a:t>Choose the API area in which you want to work</a:t>
            </a:r>
            <a:endParaRPr lang="en-US" sz="1600" dirty="0"/>
          </a:p>
          <a:p>
            <a:endParaRPr lang="en-US" sz="2400" dirty="0"/>
          </a:p>
        </p:txBody>
      </p:sp>
      <p:sp>
        <p:nvSpPr>
          <p:cNvPr id="7" name="Rectangle 6">
            <a:extLst>
              <a:ext uri="{FF2B5EF4-FFF2-40B4-BE49-F238E27FC236}">
                <a16:creationId xmlns:a16="http://schemas.microsoft.com/office/drawing/2014/main" id="{42A10105-27C7-47BF-A68C-1D880D888336}"/>
              </a:ext>
            </a:extLst>
          </p:cNvPr>
          <p:cNvSpPr/>
          <p:nvPr/>
        </p:nvSpPr>
        <p:spPr>
          <a:xfrm>
            <a:off x="787496" y="2510983"/>
            <a:ext cx="1073048" cy="3457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1669140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33</a:t>
            </a:fld>
            <a:endParaRPr lang="en-US" dirty="0"/>
          </a:p>
        </p:txBody>
      </p:sp>
      <p:pic>
        <p:nvPicPr>
          <p:cNvPr id="4" name="Picture 3">
            <a:extLst>
              <a:ext uri="{FF2B5EF4-FFF2-40B4-BE49-F238E27FC236}">
                <a16:creationId xmlns:a16="http://schemas.microsoft.com/office/drawing/2014/main" id="{80B27CA1-D253-478D-B141-A140ABF4CA93}"/>
              </a:ext>
            </a:extLst>
          </p:cNvPr>
          <p:cNvPicPr>
            <a:picLocks noChangeAspect="1"/>
          </p:cNvPicPr>
          <p:nvPr/>
        </p:nvPicPr>
        <p:blipFill>
          <a:blip r:embed="rId3"/>
          <a:stretch>
            <a:fillRect/>
          </a:stretch>
        </p:blipFill>
        <p:spPr>
          <a:xfrm>
            <a:off x="1309399" y="1252644"/>
            <a:ext cx="6295696" cy="3492207"/>
          </a:xfrm>
          <a:prstGeom prst="rect">
            <a:avLst/>
          </a:prstGeom>
        </p:spPr>
      </p:pic>
      <p:sp>
        <p:nvSpPr>
          <p:cNvPr id="6" name="Content Placeholder 5">
            <a:extLst>
              <a:ext uri="{FF2B5EF4-FFF2-40B4-BE49-F238E27FC236}">
                <a16:creationId xmlns:a16="http://schemas.microsoft.com/office/drawing/2014/main" id="{AD546F89-8013-4F99-A7FE-6BAC2C9C87B6}"/>
              </a:ext>
            </a:extLst>
          </p:cNvPr>
          <p:cNvSpPr>
            <a:spLocks noGrp="1"/>
          </p:cNvSpPr>
          <p:nvPr>
            <p:ph idx="1"/>
          </p:nvPr>
        </p:nvSpPr>
        <p:spPr>
          <a:xfrm>
            <a:off x="110534" y="691836"/>
            <a:ext cx="8693426" cy="665380"/>
          </a:xfrm>
        </p:spPr>
        <p:txBody>
          <a:bodyPr>
            <a:normAutofit/>
          </a:bodyPr>
          <a:lstStyle/>
          <a:p>
            <a:r>
              <a:rPr lang="en-US" sz="1800" dirty="0"/>
              <a:t>Select API Key and specific API</a:t>
            </a:r>
          </a:p>
          <a:p>
            <a:pPr marL="1428750" lvl="2" indent="-514350">
              <a:buFont typeface="+mj-lt"/>
              <a:buAutoNum type="arabicPeriod"/>
            </a:pPr>
            <a:endParaRPr lang="en-US" dirty="0"/>
          </a:p>
          <a:p>
            <a:pPr marL="1428750" lvl="2" indent="-514350">
              <a:buFont typeface="+mj-lt"/>
              <a:buAutoNum type="arabicPeriod"/>
            </a:pPr>
            <a:endParaRPr lang="en-US" dirty="0"/>
          </a:p>
          <a:p>
            <a:endParaRPr lang="en-US" sz="1800" dirty="0"/>
          </a:p>
        </p:txBody>
      </p:sp>
      <p:sp>
        <p:nvSpPr>
          <p:cNvPr id="7" name="Rectangle 6">
            <a:extLst>
              <a:ext uri="{FF2B5EF4-FFF2-40B4-BE49-F238E27FC236}">
                <a16:creationId xmlns:a16="http://schemas.microsoft.com/office/drawing/2014/main" id="{34533397-E694-4DBD-99AC-1C27698CDBCC}"/>
              </a:ext>
            </a:extLst>
          </p:cNvPr>
          <p:cNvSpPr/>
          <p:nvPr/>
        </p:nvSpPr>
        <p:spPr>
          <a:xfrm>
            <a:off x="1403648" y="1563638"/>
            <a:ext cx="2388231" cy="4592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9" name="Rectangle 8">
            <a:extLst>
              <a:ext uri="{FF2B5EF4-FFF2-40B4-BE49-F238E27FC236}">
                <a16:creationId xmlns:a16="http://schemas.microsoft.com/office/drawing/2014/main" id="{521B4165-F630-465D-AD7D-A37135DDF509}"/>
              </a:ext>
            </a:extLst>
          </p:cNvPr>
          <p:cNvSpPr/>
          <p:nvPr/>
        </p:nvSpPr>
        <p:spPr>
          <a:xfrm>
            <a:off x="1354378" y="3435846"/>
            <a:ext cx="4035109" cy="3204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10" name="TextBox 9">
            <a:extLst>
              <a:ext uri="{FF2B5EF4-FFF2-40B4-BE49-F238E27FC236}">
                <a16:creationId xmlns:a16="http://schemas.microsoft.com/office/drawing/2014/main" id="{2C5870A2-E788-4F1B-A030-6DD3548FCC10}"/>
              </a:ext>
            </a:extLst>
          </p:cNvPr>
          <p:cNvSpPr txBox="1"/>
          <p:nvPr/>
        </p:nvSpPr>
        <p:spPr>
          <a:xfrm>
            <a:off x="4598504" y="1696278"/>
            <a:ext cx="2173357" cy="646331"/>
          </a:xfrm>
          <a:prstGeom prst="rect">
            <a:avLst/>
          </a:prstGeom>
          <a:noFill/>
          <a:ln>
            <a:solidFill>
              <a:schemeClr val="accent1"/>
            </a:solidFill>
          </a:ln>
        </p:spPr>
        <p:txBody>
          <a:bodyPr wrap="square" rtlCol="1">
            <a:spAutoFit/>
          </a:bodyPr>
          <a:lstStyle/>
          <a:p>
            <a:r>
              <a:rPr lang="en-US" dirty="0"/>
              <a:t>The API key we made a moment ago</a:t>
            </a:r>
            <a:endParaRPr lang="he-IL" dirty="0"/>
          </a:p>
        </p:txBody>
      </p:sp>
      <p:cxnSp>
        <p:nvCxnSpPr>
          <p:cNvPr id="11" name="Straight Arrow Connector 10">
            <a:extLst>
              <a:ext uri="{FF2B5EF4-FFF2-40B4-BE49-F238E27FC236}">
                <a16:creationId xmlns:a16="http://schemas.microsoft.com/office/drawing/2014/main" id="{84501294-9FB0-4E66-9D91-382F96C2E2BF}"/>
              </a:ext>
            </a:extLst>
          </p:cNvPr>
          <p:cNvCxnSpPr>
            <a:cxnSpLocks/>
          </p:cNvCxnSpPr>
          <p:nvPr/>
        </p:nvCxnSpPr>
        <p:spPr>
          <a:xfrm flipH="1" flipV="1">
            <a:off x="3886128" y="1779662"/>
            <a:ext cx="659368" cy="1377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723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34</a:t>
            </a:fld>
            <a:endParaRPr lang="en-US" dirty="0"/>
          </a:p>
        </p:txBody>
      </p:sp>
      <p:pic>
        <p:nvPicPr>
          <p:cNvPr id="4" name="Picture 3">
            <a:extLst>
              <a:ext uri="{FF2B5EF4-FFF2-40B4-BE49-F238E27FC236}">
                <a16:creationId xmlns:a16="http://schemas.microsoft.com/office/drawing/2014/main" id="{32B86999-27E4-4A60-8AB4-D8C8EA1122B0}"/>
              </a:ext>
            </a:extLst>
          </p:cNvPr>
          <p:cNvPicPr>
            <a:picLocks noChangeAspect="1"/>
          </p:cNvPicPr>
          <p:nvPr/>
        </p:nvPicPr>
        <p:blipFill>
          <a:blip r:embed="rId3"/>
          <a:stretch>
            <a:fillRect/>
          </a:stretch>
        </p:blipFill>
        <p:spPr>
          <a:xfrm>
            <a:off x="1259632" y="1275606"/>
            <a:ext cx="6563032" cy="3351089"/>
          </a:xfrm>
          <a:prstGeom prst="rect">
            <a:avLst/>
          </a:prstGeom>
        </p:spPr>
      </p:pic>
      <p:sp>
        <p:nvSpPr>
          <p:cNvPr id="6" name="Content Placeholder 5">
            <a:extLst>
              <a:ext uri="{FF2B5EF4-FFF2-40B4-BE49-F238E27FC236}">
                <a16:creationId xmlns:a16="http://schemas.microsoft.com/office/drawing/2014/main" id="{EC0EFA84-7368-4F27-9E95-3839E7623112}"/>
              </a:ext>
            </a:extLst>
          </p:cNvPr>
          <p:cNvSpPr>
            <a:spLocks noGrp="1"/>
          </p:cNvSpPr>
          <p:nvPr>
            <p:ph idx="1"/>
          </p:nvPr>
        </p:nvSpPr>
        <p:spPr>
          <a:xfrm>
            <a:off x="172278" y="752604"/>
            <a:ext cx="8693426" cy="665380"/>
          </a:xfrm>
        </p:spPr>
        <p:txBody>
          <a:bodyPr>
            <a:normAutofit/>
          </a:bodyPr>
          <a:lstStyle/>
          <a:p>
            <a:r>
              <a:rPr lang="en-US" sz="2400" dirty="0"/>
              <a:t>View the syntax, read the documentation, and "Try it out"</a:t>
            </a:r>
            <a:endParaRPr lang="en-US" sz="1600" dirty="0"/>
          </a:p>
          <a:p>
            <a:pPr marL="1428750" lvl="2" indent="-514350">
              <a:buFont typeface="+mj-lt"/>
              <a:buAutoNum type="arabicPeriod"/>
            </a:pPr>
            <a:endParaRPr lang="en-US" sz="1600" dirty="0"/>
          </a:p>
          <a:p>
            <a:pPr marL="1428750" lvl="2" indent="-514350">
              <a:buFont typeface="+mj-lt"/>
              <a:buAutoNum type="arabicPeriod"/>
            </a:pPr>
            <a:endParaRPr lang="en-US" sz="1600" dirty="0"/>
          </a:p>
          <a:p>
            <a:endParaRPr lang="en-US" sz="2400" dirty="0"/>
          </a:p>
        </p:txBody>
      </p:sp>
      <p:sp>
        <p:nvSpPr>
          <p:cNvPr id="7" name="Rectangle 6">
            <a:extLst>
              <a:ext uri="{FF2B5EF4-FFF2-40B4-BE49-F238E27FC236}">
                <a16:creationId xmlns:a16="http://schemas.microsoft.com/office/drawing/2014/main" id="{4161EC78-39C6-451D-8E0B-F244849BCD18}"/>
              </a:ext>
            </a:extLst>
          </p:cNvPr>
          <p:cNvSpPr/>
          <p:nvPr/>
        </p:nvSpPr>
        <p:spPr>
          <a:xfrm>
            <a:off x="1201601" y="1201195"/>
            <a:ext cx="2650319" cy="4344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9" name="Rectangle 8">
            <a:extLst>
              <a:ext uri="{FF2B5EF4-FFF2-40B4-BE49-F238E27FC236}">
                <a16:creationId xmlns:a16="http://schemas.microsoft.com/office/drawing/2014/main" id="{E05810F7-1EF0-4AF1-B43F-B9382ACB52D0}"/>
              </a:ext>
            </a:extLst>
          </p:cNvPr>
          <p:cNvSpPr/>
          <p:nvPr/>
        </p:nvSpPr>
        <p:spPr>
          <a:xfrm>
            <a:off x="7020273" y="1851670"/>
            <a:ext cx="720080" cy="4299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1453869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35</a:t>
            </a:fld>
            <a:endParaRPr lang="en-US" dirty="0"/>
          </a:p>
        </p:txBody>
      </p:sp>
      <p:pic>
        <p:nvPicPr>
          <p:cNvPr id="4" name="Picture 3">
            <a:extLst>
              <a:ext uri="{FF2B5EF4-FFF2-40B4-BE49-F238E27FC236}">
                <a16:creationId xmlns:a16="http://schemas.microsoft.com/office/drawing/2014/main" id="{F3A7AD1E-8648-4CA9-8618-AE87465DA420}"/>
              </a:ext>
            </a:extLst>
          </p:cNvPr>
          <p:cNvPicPr>
            <a:picLocks noChangeAspect="1"/>
          </p:cNvPicPr>
          <p:nvPr/>
        </p:nvPicPr>
        <p:blipFill>
          <a:blip r:embed="rId3"/>
          <a:stretch>
            <a:fillRect/>
          </a:stretch>
        </p:blipFill>
        <p:spPr>
          <a:xfrm>
            <a:off x="1692425" y="1491630"/>
            <a:ext cx="5620292" cy="3162034"/>
          </a:xfrm>
          <a:prstGeom prst="rect">
            <a:avLst/>
          </a:prstGeom>
        </p:spPr>
      </p:pic>
      <p:sp>
        <p:nvSpPr>
          <p:cNvPr id="6" name="Content Placeholder 5">
            <a:extLst>
              <a:ext uri="{FF2B5EF4-FFF2-40B4-BE49-F238E27FC236}">
                <a16:creationId xmlns:a16="http://schemas.microsoft.com/office/drawing/2014/main" id="{34CD1F96-FE56-41D2-BC02-79EE899056FE}"/>
              </a:ext>
            </a:extLst>
          </p:cNvPr>
          <p:cNvSpPr>
            <a:spLocks noGrp="1"/>
          </p:cNvSpPr>
          <p:nvPr>
            <p:ph idx="1"/>
          </p:nvPr>
        </p:nvSpPr>
        <p:spPr>
          <a:xfrm>
            <a:off x="144043" y="646479"/>
            <a:ext cx="8693426" cy="691884"/>
          </a:xfrm>
        </p:spPr>
        <p:txBody>
          <a:bodyPr>
            <a:normAutofit/>
          </a:bodyPr>
          <a:lstStyle/>
          <a:p>
            <a:r>
              <a:rPr lang="en-US" sz="2400" dirty="0"/>
              <a:t>Here we "Try it out"</a:t>
            </a:r>
          </a:p>
        </p:txBody>
      </p:sp>
      <p:sp>
        <p:nvSpPr>
          <p:cNvPr id="7" name="Rectangle 6">
            <a:extLst>
              <a:ext uri="{FF2B5EF4-FFF2-40B4-BE49-F238E27FC236}">
                <a16:creationId xmlns:a16="http://schemas.microsoft.com/office/drawing/2014/main" id="{2CDACF7B-8FF1-4C2B-9D90-5BB7012289AD}"/>
              </a:ext>
            </a:extLst>
          </p:cNvPr>
          <p:cNvSpPr/>
          <p:nvPr/>
        </p:nvSpPr>
        <p:spPr>
          <a:xfrm>
            <a:off x="2699794" y="4430323"/>
            <a:ext cx="1224136" cy="2296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9" name="Rectangle 8">
            <a:extLst>
              <a:ext uri="{FF2B5EF4-FFF2-40B4-BE49-F238E27FC236}">
                <a16:creationId xmlns:a16="http://schemas.microsoft.com/office/drawing/2014/main" id="{D758674C-73F3-4E39-A947-BCFC93B33A35}"/>
              </a:ext>
            </a:extLst>
          </p:cNvPr>
          <p:cNvSpPr/>
          <p:nvPr/>
        </p:nvSpPr>
        <p:spPr>
          <a:xfrm>
            <a:off x="2699793" y="3795886"/>
            <a:ext cx="1224136"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654714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36</a:t>
            </a:fld>
            <a:endParaRPr lang="en-US" dirty="0"/>
          </a:p>
        </p:txBody>
      </p:sp>
      <p:pic>
        <p:nvPicPr>
          <p:cNvPr id="4" name="Picture 3">
            <a:extLst>
              <a:ext uri="{FF2B5EF4-FFF2-40B4-BE49-F238E27FC236}">
                <a16:creationId xmlns:a16="http://schemas.microsoft.com/office/drawing/2014/main" id="{7DF49BDB-82BA-456A-87B2-85C14F57234B}"/>
              </a:ext>
            </a:extLst>
          </p:cNvPr>
          <p:cNvPicPr>
            <a:picLocks noChangeAspect="1"/>
          </p:cNvPicPr>
          <p:nvPr/>
        </p:nvPicPr>
        <p:blipFill>
          <a:blip r:embed="rId3"/>
          <a:stretch>
            <a:fillRect/>
          </a:stretch>
        </p:blipFill>
        <p:spPr>
          <a:xfrm>
            <a:off x="701824" y="1408327"/>
            <a:ext cx="7740352" cy="3181154"/>
          </a:xfrm>
          <a:prstGeom prst="rect">
            <a:avLst/>
          </a:prstGeom>
        </p:spPr>
      </p:pic>
      <p:sp>
        <p:nvSpPr>
          <p:cNvPr id="6" name="Content Placeholder 5">
            <a:extLst>
              <a:ext uri="{FF2B5EF4-FFF2-40B4-BE49-F238E27FC236}">
                <a16:creationId xmlns:a16="http://schemas.microsoft.com/office/drawing/2014/main" id="{36DF084D-D25B-47CC-A773-CC8B0925DF27}"/>
              </a:ext>
            </a:extLst>
          </p:cNvPr>
          <p:cNvSpPr>
            <a:spLocks noGrp="1"/>
          </p:cNvSpPr>
          <p:nvPr>
            <p:ph idx="1"/>
          </p:nvPr>
        </p:nvSpPr>
        <p:spPr>
          <a:xfrm>
            <a:off x="172278" y="752604"/>
            <a:ext cx="8693426" cy="691884"/>
          </a:xfrm>
        </p:spPr>
        <p:txBody>
          <a:bodyPr>
            <a:normAutofit/>
          </a:bodyPr>
          <a:lstStyle/>
          <a:p>
            <a:r>
              <a:rPr lang="en-US" sz="2400" dirty="0"/>
              <a:t>And "Execute"</a:t>
            </a:r>
          </a:p>
        </p:txBody>
      </p:sp>
      <p:sp>
        <p:nvSpPr>
          <p:cNvPr id="7" name="Rectangle 6">
            <a:extLst>
              <a:ext uri="{FF2B5EF4-FFF2-40B4-BE49-F238E27FC236}">
                <a16:creationId xmlns:a16="http://schemas.microsoft.com/office/drawing/2014/main" id="{25F34919-6D32-4F6F-9054-0AAE813D25BB}"/>
              </a:ext>
            </a:extLst>
          </p:cNvPr>
          <p:cNvSpPr/>
          <p:nvPr/>
        </p:nvSpPr>
        <p:spPr>
          <a:xfrm>
            <a:off x="1957115" y="2643758"/>
            <a:ext cx="1233209" cy="4108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9" name="Rectangle 8">
            <a:extLst>
              <a:ext uri="{FF2B5EF4-FFF2-40B4-BE49-F238E27FC236}">
                <a16:creationId xmlns:a16="http://schemas.microsoft.com/office/drawing/2014/main" id="{C500DAD2-2AFD-45B1-BE96-F46F196E0933}"/>
              </a:ext>
            </a:extLst>
          </p:cNvPr>
          <p:cNvSpPr/>
          <p:nvPr/>
        </p:nvSpPr>
        <p:spPr>
          <a:xfrm>
            <a:off x="1965825" y="1967518"/>
            <a:ext cx="1233209" cy="4340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10" name="Rectangle 9">
            <a:extLst>
              <a:ext uri="{FF2B5EF4-FFF2-40B4-BE49-F238E27FC236}">
                <a16:creationId xmlns:a16="http://schemas.microsoft.com/office/drawing/2014/main" id="{51E8BC33-AA76-42F0-89CF-2EE20E0EDE1A}"/>
              </a:ext>
            </a:extLst>
          </p:cNvPr>
          <p:cNvSpPr/>
          <p:nvPr/>
        </p:nvSpPr>
        <p:spPr>
          <a:xfrm>
            <a:off x="1961470" y="3363838"/>
            <a:ext cx="1233209" cy="4108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11" name="Rectangle 10">
            <a:extLst>
              <a:ext uri="{FF2B5EF4-FFF2-40B4-BE49-F238E27FC236}">
                <a16:creationId xmlns:a16="http://schemas.microsoft.com/office/drawing/2014/main" id="{0B602BD3-4017-4014-ABAF-5AC66E179D4E}"/>
              </a:ext>
            </a:extLst>
          </p:cNvPr>
          <p:cNvSpPr/>
          <p:nvPr/>
        </p:nvSpPr>
        <p:spPr>
          <a:xfrm>
            <a:off x="701824" y="4105149"/>
            <a:ext cx="4230216" cy="4108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2157648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37</a:t>
            </a:fld>
            <a:endParaRPr lang="en-US" dirty="0"/>
          </a:p>
        </p:txBody>
      </p:sp>
      <p:pic>
        <p:nvPicPr>
          <p:cNvPr id="4" name="Picture 3">
            <a:extLst>
              <a:ext uri="{FF2B5EF4-FFF2-40B4-BE49-F238E27FC236}">
                <a16:creationId xmlns:a16="http://schemas.microsoft.com/office/drawing/2014/main" id="{11E62DA7-4DB7-47E7-90E1-DCAE4C18F6E0}"/>
              </a:ext>
            </a:extLst>
          </p:cNvPr>
          <p:cNvPicPr>
            <a:picLocks noChangeAspect="1"/>
          </p:cNvPicPr>
          <p:nvPr/>
        </p:nvPicPr>
        <p:blipFill>
          <a:blip r:embed="rId3"/>
          <a:stretch>
            <a:fillRect/>
          </a:stretch>
        </p:blipFill>
        <p:spPr>
          <a:xfrm>
            <a:off x="1205137" y="1146064"/>
            <a:ext cx="6679231" cy="3441910"/>
          </a:xfrm>
          <a:prstGeom prst="rect">
            <a:avLst/>
          </a:prstGeom>
        </p:spPr>
      </p:pic>
      <p:sp>
        <p:nvSpPr>
          <p:cNvPr id="6" name="Content Placeholder 5">
            <a:extLst>
              <a:ext uri="{FF2B5EF4-FFF2-40B4-BE49-F238E27FC236}">
                <a16:creationId xmlns:a16="http://schemas.microsoft.com/office/drawing/2014/main" id="{708D8AEE-6E73-4B08-B2DE-F2D60DB35438}"/>
              </a:ext>
            </a:extLst>
          </p:cNvPr>
          <p:cNvSpPr>
            <a:spLocks noGrp="1"/>
          </p:cNvSpPr>
          <p:nvPr>
            <p:ph idx="1"/>
          </p:nvPr>
        </p:nvSpPr>
        <p:spPr>
          <a:xfrm>
            <a:off x="127046" y="674277"/>
            <a:ext cx="8693426" cy="691884"/>
          </a:xfrm>
        </p:spPr>
        <p:txBody>
          <a:bodyPr>
            <a:normAutofit/>
          </a:bodyPr>
          <a:lstStyle/>
          <a:p>
            <a:r>
              <a:rPr lang="en-US" sz="2400" dirty="0"/>
              <a:t>View results as well as syntax</a:t>
            </a:r>
          </a:p>
        </p:txBody>
      </p:sp>
    </p:spTree>
    <p:extLst>
      <p:ext uri="{BB962C8B-B14F-4D97-AF65-F5344CB8AC3E}">
        <p14:creationId xmlns:p14="http://schemas.microsoft.com/office/powerpoint/2010/main" val="993470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38</a:t>
            </a:fld>
            <a:endParaRPr lang="en-US" dirty="0"/>
          </a:p>
        </p:txBody>
      </p:sp>
      <p:sp>
        <p:nvSpPr>
          <p:cNvPr id="4" name="Content Placeholder 5">
            <a:extLst>
              <a:ext uri="{FF2B5EF4-FFF2-40B4-BE49-F238E27FC236}">
                <a16:creationId xmlns:a16="http://schemas.microsoft.com/office/drawing/2014/main" id="{C6994819-C546-4C69-9771-323B41DD643A}"/>
              </a:ext>
            </a:extLst>
          </p:cNvPr>
          <p:cNvSpPr>
            <a:spLocks noGrp="1"/>
          </p:cNvSpPr>
          <p:nvPr>
            <p:ph idx="1"/>
          </p:nvPr>
        </p:nvSpPr>
        <p:spPr>
          <a:xfrm>
            <a:off x="172278" y="752604"/>
            <a:ext cx="8693426" cy="691884"/>
          </a:xfrm>
        </p:spPr>
        <p:txBody>
          <a:bodyPr>
            <a:normAutofit fontScale="92500"/>
          </a:bodyPr>
          <a:lstStyle/>
          <a:p>
            <a:r>
              <a:rPr lang="en-US" sz="2400" dirty="0"/>
              <a:t>The response body can be copied to clipboard or downloaded to a file</a:t>
            </a:r>
          </a:p>
        </p:txBody>
      </p:sp>
      <p:pic>
        <p:nvPicPr>
          <p:cNvPr id="6" name="Picture 5">
            <a:extLst>
              <a:ext uri="{FF2B5EF4-FFF2-40B4-BE49-F238E27FC236}">
                <a16:creationId xmlns:a16="http://schemas.microsoft.com/office/drawing/2014/main" id="{E3E3157A-2D62-4BEA-9ED3-98540EBC722D}"/>
              </a:ext>
            </a:extLst>
          </p:cNvPr>
          <p:cNvPicPr>
            <a:picLocks noChangeAspect="1"/>
          </p:cNvPicPr>
          <p:nvPr/>
        </p:nvPicPr>
        <p:blipFill>
          <a:blip r:embed="rId3"/>
          <a:stretch>
            <a:fillRect/>
          </a:stretch>
        </p:blipFill>
        <p:spPr>
          <a:xfrm>
            <a:off x="1282012" y="1347614"/>
            <a:ext cx="6579975" cy="3363491"/>
          </a:xfrm>
          <a:prstGeom prst="rect">
            <a:avLst/>
          </a:prstGeom>
        </p:spPr>
      </p:pic>
      <p:sp>
        <p:nvSpPr>
          <p:cNvPr id="7" name="Rectangle 6">
            <a:extLst>
              <a:ext uri="{FF2B5EF4-FFF2-40B4-BE49-F238E27FC236}">
                <a16:creationId xmlns:a16="http://schemas.microsoft.com/office/drawing/2014/main" id="{6A42B07A-5484-4340-AE8A-A034A50E5E24}"/>
              </a:ext>
            </a:extLst>
          </p:cNvPr>
          <p:cNvSpPr/>
          <p:nvPr/>
        </p:nvSpPr>
        <p:spPr>
          <a:xfrm>
            <a:off x="7092280" y="4155926"/>
            <a:ext cx="570465" cy="3111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9" name="Rectangle 8">
            <a:extLst>
              <a:ext uri="{FF2B5EF4-FFF2-40B4-BE49-F238E27FC236}">
                <a16:creationId xmlns:a16="http://schemas.microsoft.com/office/drawing/2014/main" id="{891F873C-0C1F-4350-B287-D952B38002F2}"/>
              </a:ext>
            </a:extLst>
          </p:cNvPr>
          <p:cNvSpPr/>
          <p:nvPr/>
        </p:nvSpPr>
        <p:spPr>
          <a:xfrm>
            <a:off x="1835697" y="4399914"/>
            <a:ext cx="1224136" cy="3111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386245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39</a:t>
            </a:fld>
            <a:endParaRPr lang="en-US" dirty="0"/>
          </a:p>
        </p:txBody>
      </p:sp>
      <p:sp>
        <p:nvSpPr>
          <p:cNvPr id="4" name="Content Placeholder 5">
            <a:extLst>
              <a:ext uri="{FF2B5EF4-FFF2-40B4-BE49-F238E27FC236}">
                <a16:creationId xmlns:a16="http://schemas.microsoft.com/office/drawing/2014/main" id="{2BEB2F4F-22EF-4941-9786-03BEB9DAB83E}"/>
              </a:ext>
            </a:extLst>
          </p:cNvPr>
          <p:cNvSpPr>
            <a:spLocks noGrp="1"/>
          </p:cNvSpPr>
          <p:nvPr>
            <p:ph idx="1"/>
          </p:nvPr>
        </p:nvSpPr>
        <p:spPr>
          <a:xfrm>
            <a:off x="172278" y="752604"/>
            <a:ext cx="8693426" cy="691884"/>
          </a:xfrm>
        </p:spPr>
        <p:txBody>
          <a:bodyPr>
            <a:normAutofit fontScale="92500" lnSpcReduction="20000"/>
          </a:bodyPr>
          <a:lstStyle/>
          <a:p>
            <a:r>
              <a:rPr lang="en-US" sz="2400" dirty="0"/>
              <a:t>The Curl or Request URL can be used as syntax for the application with which the institution is integrating.</a:t>
            </a:r>
          </a:p>
        </p:txBody>
      </p:sp>
      <p:pic>
        <p:nvPicPr>
          <p:cNvPr id="6" name="Picture 5">
            <a:extLst>
              <a:ext uri="{FF2B5EF4-FFF2-40B4-BE49-F238E27FC236}">
                <a16:creationId xmlns:a16="http://schemas.microsoft.com/office/drawing/2014/main" id="{5EE587FF-1525-425D-8E30-1F24562F9054}"/>
              </a:ext>
            </a:extLst>
          </p:cNvPr>
          <p:cNvPicPr>
            <a:picLocks noChangeAspect="1"/>
          </p:cNvPicPr>
          <p:nvPr/>
        </p:nvPicPr>
        <p:blipFill>
          <a:blip r:embed="rId3"/>
          <a:stretch>
            <a:fillRect/>
          </a:stretch>
        </p:blipFill>
        <p:spPr>
          <a:xfrm>
            <a:off x="0" y="1707654"/>
            <a:ext cx="9144000" cy="2701073"/>
          </a:xfrm>
          <a:prstGeom prst="rect">
            <a:avLst/>
          </a:prstGeom>
        </p:spPr>
      </p:pic>
    </p:spTree>
    <p:extLst>
      <p:ext uri="{BB962C8B-B14F-4D97-AF65-F5344CB8AC3E}">
        <p14:creationId xmlns:p14="http://schemas.microsoft.com/office/powerpoint/2010/main" val="1580738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4" y="752605"/>
            <a:ext cx="8282085" cy="3619345"/>
          </a:xfrm>
        </p:spPr>
        <p:txBody>
          <a:bodyPr>
            <a:normAutofit/>
          </a:bodyPr>
          <a:lstStyle/>
          <a:p>
            <a:r>
              <a:rPr lang="en-US" sz="2000" dirty="0"/>
              <a:t>The Developer Network is the one-stop shop for system librarians, developers, and IT engineers.</a:t>
            </a:r>
          </a:p>
          <a:p>
            <a:endParaRPr lang="en-US" sz="2000" dirty="0"/>
          </a:p>
          <a:p>
            <a:r>
              <a:rPr lang="en-US" sz="2000" dirty="0"/>
              <a:t>Here you can view documentation related to all Ex Libris products, read about successful integrations in the blog, ask a question on the forum, and manage your own usage of Ex Libris APIs.</a:t>
            </a:r>
          </a:p>
        </p:txBody>
      </p:sp>
    </p:spTree>
    <p:extLst>
      <p:ext uri="{BB962C8B-B14F-4D97-AF65-F5344CB8AC3E}">
        <p14:creationId xmlns:p14="http://schemas.microsoft.com/office/powerpoint/2010/main" val="3286475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40</a:t>
            </a:fld>
            <a:endParaRPr lang="en-US" dirty="0"/>
          </a:p>
        </p:txBody>
      </p:sp>
      <p:sp>
        <p:nvSpPr>
          <p:cNvPr id="4" name="Content Placeholder 5">
            <a:extLst>
              <a:ext uri="{FF2B5EF4-FFF2-40B4-BE49-F238E27FC236}">
                <a16:creationId xmlns:a16="http://schemas.microsoft.com/office/drawing/2014/main" id="{1231DCD2-CCBE-4F03-97BB-AE516F68A443}"/>
              </a:ext>
            </a:extLst>
          </p:cNvPr>
          <p:cNvSpPr>
            <a:spLocks noGrp="1"/>
          </p:cNvSpPr>
          <p:nvPr>
            <p:ph idx="1"/>
          </p:nvPr>
        </p:nvSpPr>
        <p:spPr>
          <a:xfrm>
            <a:off x="172278" y="752604"/>
            <a:ext cx="8693426" cy="3187298"/>
          </a:xfrm>
        </p:spPr>
        <p:txBody>
          <a:bodyPr>
            <a:normAutofit/>
          </a:bodyPr>
          <a:lstStyle/>
          <a:p>
            <a:r>
              <a:rPr lang="en-US" sz="2400" dirty="0"/>
              <a:t>As seen in the API Console and from any application running APIs, Alma returns useful and helpful error messages</a:t>
            </a:r>
          </a:p>
          <a:p>
            <a:r>
              <a:rPr lang="en-US" sz="2400" dirty="0"/>
              <a:t>In the next slide the staff user is checking how APIs are used to retrieved Purchase Requests.</a:t>
            </a:r>
          </a:p>
          <a:p>
            <a:r>
              <a:rPr lang="en-US" sz="2400" dirty="0"/>
              <a:t>The staff user is trying to retrieve purchase request by status "approved" but "by accident" as entered "</a:t>
            </a:r>
            <a:r>
              <a:rPr lang="en-US" sz="2400" dirty="0" err="1"/>
              <a:t>aproved</a:t>
            </a:r>
            <a:r>
              <a:rPr lang="en-US" sz="2400" dirty="0"/>
              <a:t>" (with one "p") instead of "approved".</a:t>
            </a:r>
          </a:p>
        </p:txBody>
      </p:sp>
    </p:spTree>
    <p:extLst>
      <p:ext uri="{BB962C8B-B14F-4D97-AF65-F5344CB8AC3E}">
        <p14:creationId xmlns:p14="http://schemas.microsoft.com/office/powerpoint/2010/main" val="3149388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41</a:t>
            </a:fld>
            <a:endParaRPr lang="en-US" dirty="0"/>
          </a:p>
        </p:txBody>
      </p:sp>
      <p:pic>
        <p:nvPicPr>
          <p:cNvPr id="4" name="Picture 3">
            <a:extLst>
              <a:ext uri="{FF2B5EF4-FFF2-40B4-BE49-F238E27FC236}">
                <a16:creationId xmlns:a16="http://schemas.microsoft.com/office/drawing/2014/main" id="{405938EB-B7F7-41D7-8974-80B008EF11BF}"/>
              </a:ext>
            </a:extLst>
          </p:cNvPr>
          <p:cNvPicPr>
            <a:picLocks noChangeAspect="1"/>
          </p:cNvPicPr>
          <p:nvPr/>
        </p:nvPicPr>
        <p:blipFill>
          <a:blip r:embed="rId3"/>
          <a:stretch>
            <a:fillRect/>
          </a:stretch>
        </p:blipFill>
        <p:spPr>
          <a:xfrm>
            <a:off x="1475656" y="555526"/>
            <a:ext cx="6146175" cy="4083037"/>
          </a:xfrm>
          <a:prstGeom prst="rect">
            <a:avLst/>
          </a:prstGeom>
        </p:spPr>
      </p:pic>
      <p:sp>
        <p:nvSpPr>
          <p:cNvPr id="6" name="TextBox 5">
            <a:extLst>
              <a:ext uri="{FF2B5EF4-FFF2-40B4-BE49-F238E27FC236}">
                <a16:creationId xmlns:a16="http://schemas.microsoft.com/office/drawing/2014/main" id="{E68D1FB6-7755-4D4B-B489-A73CA5F76EF4}"/>
              </a:ext>
            </a:extLst>
          </p:cNvPr>
          <p:cNvSpPr txBox="1"/>
          <p:nvPr/>
        </p:nvSpPr>
        <p:spPr>
          <a:xfrm>
            <a:off x="4274600" y="3207837"/>
            <a:ext cx="2160240" cy="523220"/>
          </a:xfrm>
          <a:prstGeom prst="rect">
            <a:avLst/>
          </a:prstGeom>
          <a:solidFill>
            <a:schemeClr val="bg1"/>
          </a:solidFill>
          <a:ln>
            <a:solidFill>
              <a:schemeClr val="accent1"/>
            </a:solidFill>
          </a:ln>
        </p:spPr>
        <p:txBody>
          <a:bodyPr wrap="square" rtlCol="1">
            <a:spAutoFit/>
          </a:bodyPr>
          <a:lstStyle/>
          <a:p>
            <a:r>
              <a:rPr lang="en-US" sz="1400" dirty="0"/>
              <a:t>A parameter error in the API syntax</a:t>
            </a:r>
            <a:endParaRPr lang="he-IL" sz="1400" dirty="0"/>
          </a:p>
        </p:txBody>
      </p:sp>
      <p:cxnSp>
        <p:nvCxnSpPr>
          <p:cNvPr id="7" name="Straight Arrow Connector 6">
            <a:extLst>
              <a:ext uri="{FF2B5EF4-FFF2-40B4-BE49-F238E27FC236}">
                <a16:creationId xmlns:a16="http://schemas.microsoft.com/office/drawing/2014/main" id="{6CA2FAA2-9C86-4EDD-8AFB-7135AED8961E}"/>
              </a:ext>
            </a:extLst>
          </p:cNvPr>
          <p:cNvCxnSpPr>
            <a:cxnSpLocks/>
          </p:cNvCxnSpPr>
          <p:nvPr/>
        </p:nvCxnSpPr>
        <p:spPr>
          <a:xfrm flipH="1">
            <a:off x="3107739" y="3584959"/>
            <a:ext cx="1140248" cy="2692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774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42</a:t>
            </a:fld>
            <a:endParaRPr lang="en-US" dirty="0"/>
          </a:p>
        </p:txBody>
      </p:sp>
      <p:sp>
        <p:nvSpPr>
          <p:cNvPr id="4" name="Content Placeholder 5">
            <a:extLst>
              <a:ext uri="{FF2B5EF4-FFF2-40B4-BE49-F238E27FC236}">
                <a16:creationId xmlns:a16="http://schemas.microsoft.com/office/drawing/2014/main" id="{97F5F56C-1D46-41E5-9418-D1444985D4BF}"/>
              </a:ext>
            </a:extLst>
          </p:cNvPr>
          <p:cNvSpPr>
            <a:spLocks noGrp="1"/>
          </p:cNvSpPr>
          <p:nvPr>
            <p:ph idx="1"/>
          </p:nvPr>
        </p:nvSpPr>
        <p:spPr>
          <a:xfrm>
            <a:off x="172278" y="752604"/>
            <a:ext cx="8693426" cy="867190"/>
          </a:xfrm>
        </p:spPr>
        <p:txBody>
          <a:bodyPr>
            <a:normAutofit/>
          </a:bodyPr>
          <a:lstStyle/>
          <a:p>
            <a:r>
              <a:rPr lang="en-US" sz="1600" dirty="0"/>
              <a:t>The server response of type 400 does not merely state that there is an error but also states exactly where the error is and what the valid options are</a:t>
            </a:r>
          </a:p>
        </p:txBody>
      </p:sp>
      <p:pic>
        <p:nvPicPr>
          <p:cNvPr id="6" name="Picture 5">
            <a:extLst>
              <a:ext uri="{FF2B5EF4-FFF2-40B4-BE49-F238E27FC236}">
                <a16:creationId xmlns:a16="http://schemas.microsoft.com/office/drawing/2014/main" id="{6980962F-542F-4FCA-929D-2AA3678255A4}"/>
              </a:ext>
            </a:extLst>
          </p:cNvPr>
          <p:cNvPicPr>
            <a:picLocks noChangeAspect="1"/>
          </p:cNvPicPr>
          <p:nvPr/>
        </p:nvPicPr>
        <p:blipFill>
          <a:blip r:embed="rId3"/>
          <a:stretch>
            <a:fillRect/>
          </a:stretch>
        </p:blipFill>
        <p:spPr>
          <a:xfrm>
            <a:off x="699058" y="1530559"/>
            <a:ext cx="7639865" cy="2716913"/>
          </a:xfrm>
          <a:prstGeom prst="rect">
            <a:avLst/>
          </a:prstGeom>
        </p:spPr>
      </p:pic>
      <p:sp>
        <p:nvSpPr>
          <p:cNvPr id="7" name="Rectangle 6">
            <a:extLst>
              <a:ext uri="{FF2B5EF4-FFF2-40B4-BE49-F238E27FC236}">
                <a16:creationId xmlns:a16="http://schemas.microsoft.com/office/drawing/2014/main" id="{58A8A233-B8A3-4414-88AB-D8C4EC986C60}"/>
              </a:ext>
            </a:extLst>
          </p:cNvPr>
          <p:cNvSpPr/>
          <p:nvPr/>
        </p:nvSpPr>
        <p:spPr>
          <a:xfrm>
            <a:off x="1691680" y="3147814"/>
            <a:ext cx="5832648" cy="2264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3327976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43</a:t>
            </a:fld>
            <a:endParaRPr lang="en-US" dirty="0"/>
          </a:p>
        </p:txBody>
      </p:sp>
      <p:sp>
        <p:nvSpPr>
          <p:cNvPr id="4" name="Content Placeholder 5">
            <a:extLst>
              <a:ext uri="{FF2B5EF4-FFF2-40B4-BE49-F238E27FC236}">
                <a16:creationId xmlns:a16="http://schemas.microsoft.com/office/drawing/2014/main" id="{593C4F65-CE05-4ECA-9BF7-27E8F56D0E00}"/>
              </a:ext>
            </a:extLst>
          </p:cNvPr>
          <p:cNvSpPr>
            <a:spLocks noGrp="1"/>
          </p:cNvSpPr>
          <p:nvPr>
            <p:ph idx="1"/>
          </p:nvPr>
        </p:nvSpPr>
        <p:spPr>
          <a:xfrm>
            <a:off x="172278" y="752603"/>
            <a:ext cx="8693426" cy="3043283"/>
          </a:xfrm>
        </p:spPr>
        <p:txBody>
          <a:bodyPr>
            <a:normAutofit/>
          </a:bodyPr>
          <a:lstStyle/>
          <a:p>
            <a:r>
              <a:rPr lang="en-US" sz="2400" dirty="0"/>
              <a:t>When creating data in the API console, for example a bibliographic record via POST, the API console both</a:t>
            </a:r>
          </a:p>
          <a:p>
            <a:endParaRPr lang="en-US" sz="2400" dirty="0"/>
          </a:p>
          <a:p>
            <a:pPr lvl="1"/>
            <a:r>
              <a:rPr lang="en-US" dirty="0"/>
              <a:t>Includes a link to documentation describing the input (payload)</a:t>
            </a:r>
          </a:p>
          <a:p>
            <a:pPr lvl="1"/>
            <a:r>
              <a:rPr lang="en-US" dirty="0"/>
              <a:t>Provides a sample input on the page of the API console to run the API</a:t>
            </a:r>
          </a:p>
          <a:p>
            <a:endParaRPr lang="en-US" sz="2400" dirty="0"/>
          </a:p>
        </p:txBody>
      </p:sp>
    </p:spTree>
    <p:extLst>
      <p:ext uri="{BB962C8B-B14F-4D97-AF65-F5344CB8AC3E}">
        <p14:creationId xmlns:p14="http://schemas.microsoft.com/office/powerpoint/2010/main" val="1505658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44</a:t>
            </a:fld>
            <a:endParaRPr lang="en-US" dirty="0"/>
          </a:p>
        </p:txBody>
      </p:sp>
      <p:pic>
        <p:nvPicPr>
          <p:cNvPr id="4" name="Picture 3">
            <a:extLst>
              <a:ext uri="{FF2B5EF4-FFF2-40B4-BE49-F238E27FC236}">
                <a16:creationId xmlns:a16="http://schemas.microsoft.com/office/drawing/2014/main" id="{B5ABDEB6-363D-43DF-9718-792B4C8C47A0}"/>
              </a:ext>
            </a:extLst>
          </p:cNvPr>
          <p:cNvPicPr>
            <a:picLocks noChangeAspect="1"/>
          </p:cNvPicPr>
          <p:nvPr/>
        </p:nvPicPr>
        <p:blipFill>
          <a:blip r:embed="rId3"/>
          <a:stretch>
            <a:fillRect/>
          </a:stretch>
        </p:blipFill>
        <p:spPr>
          <a:xfrm>
            <a:off x="1178766" y="739405"/>
            <a:ext cx="6768752" cy="3852464"/>
          </a:xfrm>
          <a:prstGeom prst="rect">
            <a:avLst/>
          </a:prstGeom>
        </p:spPr>
      </p:pic>
      <p:sp>
        <p:nvSpPr>
          <p:cNvPr id="6" name="TextBox 5">
            <a:extLst>
              <a:ext uri="{FF2B5EF4-FFF2-40B4-BE49-F238E27FC236}">
                <a16:creationId xmlns:a16="http://schemas.microsoft.com/office/drawing/2014/main" id="{EE9D8396-5F92-4F1C-BCFF-2DC69849DEF2}"/>
              </a:ext>
            </a:extLst>
          </p:cNvPr>
          <p:cNvSpPr txBox="1"/>
          <p:nvPr/>
        </p:nvSpPr>
        <p:spPr>
          <a:xfrm>
            <a:off x="5580112" y="3739659"/>
            <a:ext cx="2173357" cy="369332"/>
          </a:xfrm>
          <a:prstGeom prst="rect">
            <a:avLst/>
          </a:prstGeom>
          <a:solidFill>
            <a:schemeClr val="bg1"/>
          </a:solidFill>
          <a:ln>
            <a:solidFill>
              <a:schemeClr val="accent1"/>
            </a:solidFill>
          </a:ln>
        </p:spPr>
        <p:txBody>
          <a:bodyPr wrap="square" rtlCol="1">
            <a:spAutoFit/>
          </a:bodyPr>
          <a:lstStyle/>
          <a:p>
            <a:r>
              <a:rPr lang="en-US" dirty="0"/>
              <a:t>Sample input</a:t>
            </a:r>
            <a:endParaRPr lang="he-IL" dirty="0"/>
          </a:p>
        </p:txBody>
      </p:sp>
      <p:cxnSp>
        <p:nvCxnSpPr>
          <p:cNvPr id="7" name="Straight Arrow Connector 6">
            <a:extLst>
              <a:ext uri="{FF2B5EF4-FFF2-40B4-BE49-F238E27FC236}">
                <a16:creationId xmlns:a16="http://schemas.microsoft.com/office/drawing/2014/main" id="{75D14762-1949-4059-B408-2D8855F0CFE9}"/>
              </a:ext>
            </a:extLst>
          </p:cNvPr>
          <p:cNvCxnSpPr>
            <a:cxnSpLocks/>
          </p:cNvCxnSpPr>
          <p:nvPr/>
        </p:nvCxnSpPr>
        <p:spPr>
          <a:xfrm flipH="1" flipV="1">
            <a:off x="3807828" y="3631790"/>
            <a:ext cx="1772284" cy="3253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73CC89F-E3DF-430B-A2C4-D61C6D38B14F}"/>
              </a:ext>
            </a:extLst>
          </p:cNvPr>
          <p:cNvSpPr txBox="1"/>
          <p:nvPr/>
        </p:nvSpPr>
        <p:spPr>
          <a:xfrm>
            <a:off x="6372200" y="2054590"/>
            <a:ext cx="2354722" cy="646331"/>
          </a:xfrm>
          <a:prstGeom prst="rect">
            <a:avLst/>
          </a:prstGeom>
          <a:solidFill>
            <a:schemeClr val="bg1"/>
          </a:solidFill>
          <a:ln>
            <a:solidFill>
              <a:schemeClr val="accent1"/>
            </a:solidFill>
          </a:ln>
        </p:spPr>
        <p:txBody>
          <a:bodyPr wrap="square" rtlCol="1">
            <a:spAutoFit/>
          </a:bodyPr>
          <a:lstStyle/>
          <a:p>
            <a:r>
              <a:rPr lang="en-US" dirty="0"/>
              <a:t>Link to documentation explaining input</a:t>
            </a:r>
            <a:endParaRPr lang="he-IL" dirty="0"/>
          </a:p>
        </p:txBody>
      </p:sp>
      <p:cxnSp>
        <p:nvCxnSpPr>
          <p:cNvPr id="10" name="Straight Arrow Connector 9">
            <a:extLst>
              <a:ext uri="{FF2B5EF4-FFF2-40B4-BE49-F238E27FC236}">
                <a16:creationId xmlns:a16="http://schemas.microsoft.com/office/drawing/2014/main" id="{D2EDD74E-18B9-46DD-B1C1-A22DFE69B1D7}"/>
              </a:ext>
            </a:extLst>
          </p:cNvPr>
          <p:cNvCxnSpPr>
            <a:cxnSpLocks/>
            <a:stCxn id="9" idx="1"/>
          </p:cNvCxnSpPr>
          <p:nvPr/>
        </p:nvCxnSpPr>
        <p:spPr>
          <a:xfrm flipH="1" flipV="1">
            <a:off x="5191242" y="2174052"/>
            <a:ext cx="1180958" cy="2037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522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45</a:t>
            </a:fld>
            <a:endParaRPr lang="en-US" dirty="0"/>
          </a:p>
        </p:txBody>
      </p:sp>
      <p:sp>
        <p:nvSpPr>
          <p:cNvPr id="4" name="Content Placeholder 5">
            <a:extLst>
              <a:ext uri="{FF2B5EF4-FFF2-40B4-BE49-F238E27FC236}">
                <a16:creationId xmlns:a16="http://schemas.microsoft.com/office/drawing/2014/main" id="{7A2F1C57-2D8F-4A32-BA45-6C8FA02D01F2}"/>
              </a:ext>
            </a:extLst>
          </p:cNvPr>
          <p:cNvSpPr>
            <a:spLocks noGrp="1"/>
          </p:cNvSpPr>
          <p:nvPr>
            <p:ph idx="1"/>
          </p:nvPr>
        </p:nvSpPr>
        <p:spPr>
          <a:xfrm>
            <a:off x="172277" y="646479"/>
            <a:ext cx="8693426" cy="466597"/>
          </a:xfrm>
        </p:spPr>
        <p:txBody>
          <a:bodyPr>
            <a:normAutofit/>
          </a:bodyPr>
          <a:lstStyle/>
          <a:p>
            <a:r>
              <a:rPr lang="en-US" sz="2400" dirty="0"/>
              <a:t>For example in this case the link to documentation arrives here</a:t>
            </a:r>
            <a:endParaRPr lang="en-US" dirty="0"/>
          </a:p>
          <a:p>
            <a:endParaRPr lang="en-US" sz="2400" dirty="0"/>
          </a:p>
        </p:txBody>
      </p:sp>
      <p:pic>
        <p:nvPicPr>
          <p:cNvPr id="6" name="Picture 5">
            <a:extLst>
              <a:ext uri="{FF2B5EF4-FFF2-40B4-BE49-F238E27FC236}">
                <a16:creationId xmlns:a16="http://schemas.microsoft.com/office/drawing/2014/main" id="{89409978-846A-4596-B1D1-17762258E68F}"/>
              </a:ext>
            </a:extLst>
          </p:cNvPr>
          <p:cNvPicPr>
            <a:picLocks noChangeAspect="1"/>
          </p:cNvPicPr>
          <p:nvPr/>
        </p:nvPicPr>
        <p:blipFill>
          <a:blip r:embed="rId3"/>
          <a:stretch>
            <a:fillRect/>
          </a:stretch>
        </p:blipFill>
        <p:spPr>
          <a:xfrm>
            <a:off x="1974863" y="1325324"/>
            <a:ext cx="5088255" cy="3239297"/>
          </a:xfrm>
          <a:prstGeom prst="rect">
            <a:avLst/>
          </a:prstGeom>
        </p:spPr>
      </p:pic>
    </p:spTree>
    <p:extLst>
      <p:ext uri="{BB962C8B-B14F-4D97-AF65-F5344CB8AC3E}">
        <p14:creationId xmlns:p14="http://schemas.microsoft.com/office/powerpoint/2010/main" val="2064807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46</a:t>
            </a:fld>
            <a:endParaRPr lang="en-US" dirty="0"/>
          </a:p>
        </p:txBody>
      </p:sp>
      <p:sp>
        <p:nvSpPr>
          <p:cNvPr id="6" name="TextBox 5">
            <a:extLst>
              <a:ext uri="{FF2B5EF4-FFF2-40B4-BE49-F238E27FC236}">
                <a16:creationId xmlns:a16="http://schemas.microsoft.com/office/drawing/2014/main" id="{AFD2545C-7D31-443B-8448-90B6AE76C425}"/>
              </a:ext>
            </a:extLst>
          </p:cNvPr>
          <p:cNvSpPr txBox="1"/>
          <p:nvPr/>
        </p:nvSpPr>
        <p:spPr>
          <a:xfrm>
            <a:off x="251520" y="721758"/>
            <a:ext cx="8210872" cy="4154984"/>
          </a:xfrm>
          <a:prstGeom prst="rect">
            <a:avLst/>
          </a:prstGeom>
          <a:noFill/>
          <a:ln>
            <a:solidFill>
              <a:schemeClr val="accent1"/>
            </a:solidFill>
          </a:ln>
        </p:spPr>
        <p:txBody>
          <a:bodyPr wrap="square" rtlCol="1">
            <a:spAutoFit/>
          </a:bodyPr>
          <a:lstStyle/>
          <a:p>
            <a:r>
              <a:rPr lang="en-US" sz="800" dirty="0"/>
              <a:t>&lt;bib&gt;</a:t>
            </a:r>
          </a:p>
          <a:p>
            <a:r>
              <a:rPr lang="en-US" sz="800" dirty="0"/>
              <a:t>    &lt;record&gt;</a:t>
            </a:r>
          </a:p>
          <a:p>
            <a:r>
              <a:rPr lang="en-US" sz="800" dirty="0"/>
              <a:t>        &lt;leader&gt;00260nam a2200109 u 4500&lt;/leader&gt;</a:t>
            </a:r>
          </a:p>
          <a:p>
            <a:r>
              <a:rPr lang="en-US" sz="800" dirty="0"/>
              <a:t>        &lt;controlfield tag="005"&gt;20190120122820.0&lt;/controlfield&gt;</a:t>
            </a:r>
          </a:p>
          <a:p>
            <a:r>
              <a:rPr lang="en-US" sz="800" dirty="0"/>
              <a:t>        &lt;controlfield tag="008"&gt;131105s2019 xx r 000 0 gsw d&lt;/controlfield&gt;</a:t>
            </a:r>
          </a:p>
          <a:p>
            <a:r>
              <a:rPr lang="en-US" sz="800" dirty="0"/>
              <a:t>        &lt;datafield ind1="1" ind2=" " tag="100"&gt;</a:t>
            </a:r>
          </a:p>
          <a:p>
            <a:r>
              <a:rPr lang="en-US" sz="800" dirty="0"/>
              <a:t>            &lt;subfield code="a"&gt;Zafrani, Elia&lt;/subfield&gt;</a:t>
            </a:r>
          </a:p>
          <a:p>
            <a:r>
              <a:rPr lang="en-US" sz="800" dirty="0"/>
              <a:t>        &lt;/datafield&gt;</a:t>
            </a:r>
          </a:p>
          <a:p>
            <a:r>
              <a:rPr lang="en-US" sz="800" dirty="0"/>
              <a:t>        &lt;datafield ind1="1" ind2="0" tag="245"&gt;</a:t>
            </a:r>
          </a:p>
          <a:p>
            <a:r>
              <a:rPr lang="en-US" sz="800" dirty="0"/>
              <a:t>            &lt;subfield code="a"&gt;French women entrepreneurs in the information industry&lt;/subfield&gt;</a:t>
            </a:r>
          </a:p>
          <a:p>
            <a:r>
              <a:rPr lang="en-US" sz="800" dirty="0"/>
              <a:t>        &lt;/datafield&gt;</a:t>
            </a:r>
          </a:p>
          <a:p>
            <a:r>
              <a:rPr lang="en-US" sz="800" dirty="0"/>
              <a:t>        &lt;datafield ind1=" " ind2="1" tag="264"&gt;</a:t>
            </a:r>
          </a:p>
          <a:p>
            <a:r>
              <a:rPr lang="en-US" sz="800" dirty="0"/>
              <a:t>            &lt;subfield code="a"&gt;Dimona&lt;/subfield&gt;</a:t>
            </a:r>
          </a:p>
          <a:p>
            <a:r>
              <a:rPr lang="en-US" sz="800" dirty="0"/>
              <a:t>            &lt;subfield code="b"&gt;Dimona Press&lt;/subfield&gt;</a:t>
            </a:r>
          </a:p>
          <a:p>
            <a:r>
              <a:rPr lang="en-US" sz="800" dirty="0"/>
              <a:t>            &lt;subfield code="c"&gt;2019&lt;/subfield&gt;</a:t>
            </a:r>
          </a:p>
          <a:p>
            <a:r>
              <a:rPr lang="en-US" sz="800" dirty="0"/>
              <a:t>        &lt;/datafield&gt;</a:t>
            </a:r>
          </a:p>
          <a:p>
            <a:r>
              <a:rPr lang="en-US" sz="800" dirty="0"/>
              <a:t>        &lt;datafield ind1=" " ind2="0" tag="650"&gt;</a:t>
            </a:r>
          </a:p>
          <a:p>
            <a:r>
              <a:rPr lang="en-US" sz="800" dirty="0"/>
              <a:t>            &lt;subfield code="a"&gt;Businesswomen&lt;/subfield&gt;</a:t>
            </a:r>
          </a:p>
          <a:p>
            <a:r>
              <a:rPr lang="en-US" sz="800" dirty="0"/>
              <a:t>            &lt;subfield code="z"&gt;France&lt;/subfield&gt;</a:t>
            </a:r>
          </a:p>
          <a:p>
            <a:r>
              <a:rPr lang="en-US" sz="800" dirty="0"/>
              <a:t>            &lt;subfield code="v"&gt;Case studies&lt;/subfield&gt;</a:t>
            </a:r>
          </a:p>
          <a:p>
            <a:r>
              <a:rPr lang="en-US" sz="800" dirty="0"/>
              <a:t>        &lt;/datafield&gt;</a:t>
            </a:r>
          </a:p>
          <a:p>
            <a:r>
              <a:rPr lang="en-US" sz="800" dirty="0"/>
              <a:t>        &lt;datafield ind1=" " ind2="0" tag="650"&gt;</a:t>
            </a:r>
          </a:p>
          <a:p>
            <a:r>
              <a:rPr lang="en-US" sz="800" dirty="0"/>
              <a:t>            &lt;subfield code="a"&gt;Women-owned business enterprises&lt;/subfield&gt;</a:t>
            </a:r>
          </a:p>
          <a:p>
            <a:r>
              <a:rPr lang="en-US" sz="800" dirty="0"/>
              <a:t>            &lt;subfield code="z"&gt;France&lt;/subfield&gt;</a:t>
            </a:r>
          </a:p>
          <a:p>
            <a:r>
              <a:rPr lang="en-US" sz="800" dirty="0"/>
              <a:t>            &lt;subfield code="v"&gt;Case studies&lt;/subfield&gt;</a:t>
            </a:r>
          </a:p>
          <a:p>
            <a:r>
              <a:rPr lang="en-US" sz="800" dirty="0"/>
              <a:t>        &lt;/datafield&gt;</a:t>
            </a:r>
          </a:p>
          <a:p>
            <a:r>
              <a:rPr lang="en-US" sz="800" dirty="0"/>
              <a:t>        &lt;datafield ind1=" " ind2="0" tag="650"&gt;</a:t>
            </a:r>
          </a:p>
          <a:p>
            <a:r>
              <a:rPr lang="en-US" sz="800" dirty="0"/>
              <a:t>            &lt;subfield code="a"&gt;Entrepreneurship&lt;/subfield&gt;</a:t>
            </a:r>
          </a:p>
          <a:p>
            <a:r>
              <a:rPr lang="en-US" sz="800" dirty="0"/>
              <a:t>            &lt;subfield code="z"&gt;France&lt;/subfield&gt;</a:t>
            </a:r>
          </a:p>
          <a:p>
            <a:r>
              <a:rPr lang="en-US" sz="800" dirty="0"/>
              <a:t>            &lt;subfield code="v"&gt;Case studies&lt;/subfield&gt;</a:t>
            </a:r>
          </a:p>
          <a:p>
            <a:r>
              <a:rPr lang="en-US" sz="800" dirty="0"/>
              <a:t>        &lt;/datafield&gt;</a:t>
            </a:r>
          </a:p>
          <a:p>
            <a:r>
              <a:rPr lang="en-US" sz="800" dirty="0"/>
              <a:t>    &lt;/record&gt;</a:t>
            </a:r>
          </a:p>
          <a:p>
            <a:r>
              <a:rPr lang="en-US" sz="800" dirty="0"/>
              <a:t>&lt;/bib&gt;</a:t>
            </a:r>
            <a:endParaRPr lang="he-IL" sz="800" dirty="0"/>
          </a:p>
        </p:txBody>
      </p:sp>
      <p:sp>
        <p:nvSpPr>
          <p:cNvPr id="4" name="Content Placeholder 5">
            <a:extLst>
              <a:ext uri="{FF2B5EF4-FFF2-40B4-BE49-F238E27FC236}">
                <a16:creationId xmlns:a16="http://schemas.microsoft.com/office/drawing/2014/main" id="{FCC8D861-02F3-4C61-8E77-CE9DA9C03996}"/>
              </a:ext>
            </a:extLst>
          </p:cNvPr>
          <p:cNvSpPr>
            <a:spLocks noGrp="1"/>
          </p:cNvSpPr>
          <p:nvPr>
            <p:ph idx="1"/>
          </p:nvPr>
        </p:nvSpPr>
        <p:spPr>
          <a:xfrm>
            <a:off x="5292080" y="646479"/>
            <a:ext cx="3541536" cy="2141295"/>
          </a:xfrm>
          <a:solidFill>
            <a:schemeClr val="bg1"/>
          </a:solidFill>
          <a:ln>
            <a:solidFill>
              <a:schemeClr val="tx1"/>
            </a:solidFill>
          </a:ln>
        </p:spPr>
        <p:txBody>
          <a:bodyPr>
            <a:normAutofit/>
          </a:bodyPr>
          <a:lstStyle/>
          <a:p>
            <a:r>
              <a:rPr lang="en-US" sz="1800" dirty="0"/>
              <a:t>The staff user has decided to run the API to create the bibliographic record and use his own input based on the sample input already in the API console.</a:t>
            </a:r>
          </a:p>
          <a:p>
            <a:endParaRPr lang="en-US" sz="1800" dirty="0"/>
          </a:p>
        </p:txBody>
      </p:sp>
    </p:spTree>
    <p:extLst>
      <p:ext uri="{BB962C8B-B14F-4D97-AF65-F5344CB8AC3E}">
        <p14:creationId xmlns:p14="http://schemas.microsoft.com/office/powerpoint/2010/main" val="3414204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47</a:t>
            </a:fld>
            <a:endParaRPr lang="en-US" dirty="0"/>
          </a:p>
        </p:txBody>
      </p:sp>
      <p:pic>
        <p:nvPicPr>
          <p:cNvPr id="4" name="Picture 3">
            <a:extLst>
              <a:ext uri="{FF2B5EF4-FFF2-40B4-BE49-F238E27FC236}">
                <a16:creationId xmlns:a16="http://schemas.microsoft.com/office/drawing/2014/main" id="{49C80032-3310-4514-8F10-E9FC5A633A4E}"/>
              </a:ext>
            </a:extLst>
          </p:cNvPr>
          <p:cNvPicPr>
            <a:picLocks noChangeAspect="1"/>
          </p:cNvPicPr>
          <p:nvPr/>
        </p:nvPicPr>
        <p:blipFill>
          <a:blip r:embed="rId3"/>
          <a:stretch>
            <a:fillRect/>
          </a:stretch>
        </p:blipFill>
        <p:spPr>
          <a:xfrm>
            <a:off x="1619672" y="771550"/>
            <a:ext cx="5772914" cy="3831327"/>
          </a:xfrm>
          <a:prstGeom prst="rect">
            <a:avLst/>
          </a:prstGeom>
        </p:spPr>
      </p:pic>
      <p:sp>
        <p:nvSpPr>
          <p:cNvPr id="6" name="Rectangle 5">
            <a:extLst>
              <a:ext uri="{FF2B5EF4-FFF2-40B4-BE49-F238E27FC236}">
                <a16:creationId xmlns:a16="http://schemas.microsoft.com/office/drawing/2014/main" id="{0109A2EB-0DE7-4669-A184-13B237D25E95}"/>
              </a:ext>
            </a:extLst>
          </p:cNvPr>
          <p:cNvSpPr/>
          <p:nvPr/>
        </p:nvSpPr>
        <p:spPr>
          <a:xfrm>
            <a:off x="4122778" y="4284685"/>
            <a:ext cx="766702" cy="3181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491141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48</a:t>
            </a:fld>
            <a:endParaRPr lang="en-US" dirty="0"/>
          </a:p>
        </p:txBody>
      </p:sp>
      <p:sp>
        <p:nvSpPr>
          <p:cNvPr id="4" name="Content Placeholder 5">
            <a:extLst>
              <a:ext uri="{FF2B5EF4-FFF2-40B4-BE49-F238E27FC236}">
                <a16:creationId xmlns:a16="http://schemas.microsoft.com/office/drawing/2014/main" id="{46596969-10F3-48F2-A648-48321F7F1D94}"/>
              </a:ext>
            </a:extLst>
          </p:cNvPr>
          <p:cNvSpPr>
            <a:spLocks noGrp="1"/>
          </p:cNvSpPr>
          <p:nvPr>
            <p:ph idx="1"/>
          </p:nvPr>
        </p:nvSpPr>
        <p:spPr>
          <a:xfrm>
            <a:off x="172277" y="629761"/>
            <a:ext cx="8693426" cy="710437"/>
          </a:xfrm>
        </p:spPr>
        <p:txBody>
          <a:bodyPr>
            <a:normAutofit/>
          </a:bodyPr>
          <a:lstStyle/>
          <a:p>
            <a:r>
              <a:rPr lang="en-US" sz="2000" dirty="0"/>
              <a:t>We see in the response that the record is created and gets an MMSID</a:t>
            </a:r>
          </a:p>
          <a:p>
            <a:endParaRPr lang="en-US" sz="2000" dirty="0"/>
          </a:p>
        </p:txBody>
      </p:sp>
      <p:pic>
        <p:nvPicPr>
          <p:cNvPr id="6" name="Picture 5">
            <a:extLst>
              <a:ext uri="{FF2B5EF4-FFF2-40B4-BE49-F238E27FC236}">
                <a16:creationId xmlns:a16="http://schemas.microsoft.com/office/drawing/2014/main" id="{326139F7-87E3-4A46-BA89-4EAD29E933E4}"/>
              </a:ext>
            </a:extLst>
          </p:cNvPr>
          <p:cNvPicPr>
            <a:picLocks noChangeAspect="1"/>
          </p:cNvPicPr>
          <p:nvPr/>
        </p:nvPicPr>
        <p:blipFill>
          <a:blip r:embed="rId3"/>
          <a:stretch>
            <a:fillRect/>
          </a:stretch>
        </p:blipFill>
        <p:spPr>
          <a:xfrm>
            <a:off x="2134055" y="1203598"/>
            <a:ext cx="4769871" cy="3394129"/>
          </a:xfrm>
          <a:prstGeom prst="rect">
            <a:avLst/>
          </a:prstGeom>
        </p:spPr>
      </p:pic>
      <p:sp>
        <p:nvSpPr>
          <p:cNvPr id="7" name="Rectangle 6">
            <a:extLst>
              <a:ext uri="{FF2B5EF4-FFF2-40B4-BE49-F238E27FC236}">
                <a16:creationId xmlns:a16="http://schemas.microsoft.com/office/drawing/2014/main" id="{8D812470-217B-47C6-AAB2-7E52A0049C0F}"/>
              </a:ext>
            </a:extLst>
          </p:cNvPr>
          <p:cNvSpPr/>
          <p:nvPr/>
        </p:nvSpPr>
        <p:spPr>
          <a:xfrm>
            <a:off x="2411760" y="1380255"/>
            <a:ext cx="801188" cy="1741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9" name="Rectangle 8">
            <a:extLst>
              <a:ext uri="{FF2B5EF4-FFF2-40B4-BE49-F238E27FC236}">
                <a16:creationId xmlns:a16="http://schemas.microsoft.com/office/drawing/2014/main" id="{9A4B9DA9-DCCB-4FC2-9C46-F3F68C970BE9}"/>
              </a:ext>
            </a:extLst>
          </p:cNvPr>
          <p:cNvSpPr/>
          <p:nvPr/>
        </p:nvSpPr>
        <p:spPr>
          <a:xfrm>
            <a:off x="2637938" y="1709278"/>
            <a:ext cx="1881052" cy="1741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774622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49</a:t>
            </a:fld>
            <a:endParaRPr lang="en-US" dirty="0"/>
          </a:p>
        </p:txBody>
      </p:sp>
      <p:pic>
        <p:nvPicPr>
          <p:cNvPr id="4" name="Picture 3">
            <a:extLst>
              <a:ext uri="{FF2B5EF4-FFF2-40B4-BE49-F238E27FC236}">
                <a16:creationId xmlns:a16="http://schemas.microsoft.com/office/drawing/2014/main" id="{A4134060-3A70-4DFC-AF4A-C2A6D9C48DA8}"/>
              </a:ext>
            </a:extLst>
          </p:cNvPr>
          <p:cNvPicPr>
            <a:picLocks noChangeAspect="1"/>
          </p:cNvPicPr>
          <p:nvPr/>
        </p:nvPicPr>
        <p:blipFill>
          <a:blip r:embed="rId3"/>
          <a:stretch>
            <a:fillRect/>
          </a:stretch>
        </p:blipFill>
        <p:spPr>
          <a:xfrm>
            <a:off x="1462087" y="1851670"/>
            <a:ext cx="6219825" cy="2657475"/>
          </a:xfrm>
          <a:prstGeom prst="rect">
            <a:avLst/>
          </a:prstGeom>
        </p:spPr>
      </p:pic>
      <p:sp>
        <p:nvSpPr>
          <p:cNvPr id="6" name="Content Placeholder 5">
            <a:extLst>
              <a:ext uri="{FF2B5EF4-FFF2-40B4-BE49-F238E27FC236}">
                <a16:creationId xmlns:a16="http://schemas.microsoft.com/office/drawing/2014/main" id="{171694B7-1B5F-4585-B34F-2304DB599766}"/>
              </a:ext>
            </a:extLst>
          </p:cNvPr>
          <p:cNvSpPr>
            <a:spLocks noGrp="1"/>
          </p:cNvSpPr>
          <p:nvPr>
            <p:ph idx="1"/>
          </p:nvPr>
        </p:nvSpPr>
        <p:spPr>
          <a:xfrm>
            <a:off x="172278" y="752603"/>
            <a:ext cx="8693426" cy="710437"/>
          </a:xfrm>
        </p:spPr>
        <p:txBody>
          <a:bodyPr>
            <a:normAutofit/>
          </a:bodyPr>
          <a:lstStyle/>
          <a:p>
            <a:r>
              <a:rPr lang="en-US" sz="2000" dirty="0"/>
              <a:t>In Alma we see that the record was created by the API</a:t>
            </a:r>
          </a:p>
          <a:p>
            <a:endParaRPr lang="en-US" sz="2000" dirty="0"/>
          </a:p>
        </p:txBody>
      </p:sp>
      <p:sp>
        <p:nvSpPr>
          <p:cNvPr id="7" name="Rectangle 6">
            <a:extLst>
              <a:ext uri="{FF2B5EF4-FFF2-40B4-BE49-F238E27FC236}">
                <a16:creationId xmlns:a16="http://schemas.microsoft.com/office/drawing/2014/main" id="{49164F26-2478-4542-A249-F47681F468C6}"/>
              </a:ext>
            </a:extLst>
          </p:cNvPr>
          <p:cNvSpPr/>
          <p:nvPr/>
        </p:nvSpPr>
        <p:spPr>
          <a:xfrm>
            <a:off x="5512525" y="1885008"/>
            <a:ext cx="2169387" cy="3396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873546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4" y="752605"/>
            <a:ext cx="8282085" cy="3619345"/>
          </a:xfrm>
        </p:spPr>
        <p:txBody>
          <a:bodyPr>
            <a:normAutofit lnSpcReduction="10000"/>
          </a:bodyPr>
          <a:lstStyle/>
          <a:p>
            <a:r>
              <a:rPr lang="en-US" sz="2000" dirty="0"/>
              <a:t>The Developer Network is open to everyone.</a:t>
            </a:r>
          </a:p>
          <a:p>
            <a:endParaRPr lang="en-US" sz="2000" dirty="0"/>
          </a:p>
          <a:p>
            <a:r>
              <a:rPr lang="en-US" sz="2000" dirty="0"/>
              <a:t>Each user can view all of the content without an account, and even try out Alma and Primo APIs in the API Console. </a:t>
            </a:r>
          </a:p>
          <a:p>
            <a:endParaRPr lang="en-US" sz="2000" dirty="0"/>
          </a:p>
          <a:p>
            <a:r>
              <a:rPr lang="en-US" sz="2000" dirty="0"/>
              <a:t>To create a blog post or ask a question on the forum, you can create an account for yourself.</a:t>
            </a:r>
          </a:p>
          <a:p>
            <a:endParaRPr lang="en-US" sz="2000" dirty="0"/>
          </a:p>
          <a:p>
            <a:r>
              <a:rPr lang="en-US" sz="2000" dirty="0"/>
              <a:t>If you’re already an Ex Libris customer, your institution was provided credentials to the Developer Network which allow you to create API keys which give you access to your institution’s environments.</a:t>
            </a:r>
          </a:p>
        </p:txBody>
      </p:sp>
    </p:spTree>
    <p:extLst>
      <p:ext uri="{BB962C8B-B14F-4D97-AF65-F5344CB8AC3E}">
        <p14:creationId xmlns:p14="http://schemas.microsoft.com/office/powerpoint/2010/main" val="1403187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50</a:t>
            </a:fld>
            <a:endParaRPr lang="en-US" dirty="0"/>
          </a:p>
        </p:txBody>
      </p:sp>
      <p:pic>
        <p:nvPicPr>
          <p:cNvPr id="4" name="Picture 3">
            <a:extLst>
              <a:ext uri="{FF2B5EF4-FFF2-40B4-BE49-F238E27FC236}">
                <a16:creationId xmlns:a16="http://schemas.microsoft.com/office/drawing/2014/main" id="{EFDC90C9-9130-468E-AF38-EFD66708251E}"/>
              </a:ext>
            </a:extLst>
          </p:cNvPr>
          <p:cNvPicPr>
            <a:picLocks noChangeAspect="1"/>
          </p:cNvPicPr>
          <p:nvPr/>
        </p:nvPicPr>
        <p:blipFill>
          <a:blip r:embed="rId3"/>
          <a:stretch>
            <a:fillRect/>
          </a:stretch>
        </p:blipFill>
        <p:spPr>
          <a:xfrm>
            <a:off x="755576" y="3494187"/>
            <a:ext cx="7393290" cy="1264856"/>
          </a:xfrm>
          <a:prstGeom prst="rect">
            <a:avLst/>
          </a:prstGeom>
        </p:spPr>
      </p:pic>
      <p:pic>
        <p:nvPicPr>
          <p:cNvPr id="6" name="Picture 5">
            <a:extLst>
              <a:ext uri="{FF2B5EF4-FFF2-40B4-BE49-F238E27FC236}">
                <a16:creationId xmlns:a16="http://schemas.microsoft.com/office/drawing/2014/main" id="{981C5FC3-E86B-4824-84F6-5B7A252E670D}"/>
              </a:ext>
            </a:extLst>
          </p:cNvPr>
          <p:cNvPicPr>
            <a:picLocks noChangeAspect="1"/>
          </p:cNvPicPr>
          <p:nvPr/>
        </p:nvPicPr>
        <p:blipFill>
          <a:blip r:embed="rId4"/>
          <a:stretch>
            <a:fillRect/>
          </a:stretch>
        </p:blipFill>
        <p:spPr>
          <a:xfrm>
            <a:off x="2411760" y="1543662"/>
            <a:ext cx="3410347" cy="1502261"/>
          </a:xfrm>
          <a:prstGeom prst="rect">
            <a:avLst/>
          </a:prstGeom>
        </p:spPr>
      </p:pic>
      <p:sp>
        <p:nvSpPr>
          <p:cNvPr id="7" name="Content Placeholder 5">
            <a:extLst>
              <a:ext uri="{FF2B5EF4-FFF2-40B4-BE49-F238E27FC236}">
                <a16:creationId xmlns:a16="http://schemas.microsoft.com/office/drawing/2014/main" id="{035157AD-B4E0-4D63-B230-8A259699A864}"/>
              </a:ext>
            </a:extLst>
          </p:cNvPr>
          <p:cNvSpPr>
            <a:spLocks noGrp="1"/>
          </p:cNvSpPr>
          <p:nvPr>
            <p:ph idx="1"/>
          </p:nvPr>
        </p:nvSpPr>
        <p:spPr>
          <a:xfrm>
            <a:off x="172278" y="752603"/>
            <a:ext cx="8693426" cy="710437"/>
          </a:xfrm>
        </p:spPr>
        <p:txBody>
          <a:bodyPr>
            <a:normAutofit/>
          </a:bodyPr>
          <a:lstStyle/>
          <a:p>
            <a:r>
              <a:rPr lang="en-US" sz="2000" dirty="0"/>
              <a:t>While the default is for the API Console to return data in xml, it is also possible to define that the data will be returned in json format</a:t>
            </a:r>
          </a:p>
          <a:p>
            <a:endParaRPr lang="en-US" sz="2000" dirty="0"/>
          </a:p>
        </p:txBody>
      </p:sp>
      <p:sp>
        <p:nvSpPr>
          <p:cNvPr id="9" name="Rectangle 8">
            <a:extLst>
              <a:ext uri="{FF2B5EF4-FFF2-40B4-BE49-F238E27FC236}">
                <a16:creationId xmlns:a16="http://schemas.microsoft.com/office/drawing/2014/main" id="{48DC3932-147C-471C-9ACB-C5C6E9F4C378}"/>
              </a:ext>
            </a:extLst>
          </p:cNvPr>
          <p:cNvSpPr/>
          <p:nvPr/>
        </p:nvSpPr>
        <p:spPr>
          <a:xfrm>
            <a:off x="1907704" y="4297356"/>
            <a:ext cx="2097446" cy="3047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10" name="Rectangle 9">
            <a:extLst>
              <a:ext uri="{FF2B5EF4-FFF2-40B4-BE49-F238E27FC236}">
                <a16:creationId xmlns:a16="http://schemas.microsoft.com/office/drawing/2014/main" id="{78A56DA5-A274-489A-BF77-4D41E4A619E0}"/>
              </a:ext>
            </a:extLst>
          </p:cNvPr>
          <p:cNvSpPr/>
          <p:nvPr/>
        </p:nvSpPr>
        <p:spPr>
          <a:xfrm>
            <a:off x="3596640" y="2819568"/>
            <a:ext cx="975360" cy="3047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17121133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51</a:t>
            </a:fld>
            <a:endParaRPr lang="en-US" dirty="0"/>
          </a:p>
        </p:txBody>
      </p:sp>
      <p:pic>
        <p:nvPicPr>
          <p:cNvPr id="4" name="Picture 3">
            <a:extLst>
              <a:ext uri="{FF2B5EF4-FFF2-40B4-BE49-F238E27FC236}">
                <a16:creationId xmlns:a16="http://schemas.microsoft.com/office/drawing/2014/main" id="{D0CF12CD-BE92-408E-AF70-55C6767A5FBB}"/>
              </a:ext>
            </a:extLst>
          </p:cNvPr>
          <p:cNvPicPr>
            <a:picLocks noChangeAspect="1"/>
          </p:cNvPicPr>
          <p:nvPr/>
        </p:nvPicPr>
        <p:blipFill>
          <a:blip r:embed="rId3"/>
          <a:stretch>
            <a:fillRect/>
          </a:stretch>
        </p:blipFill>
        <p:spPr>
          <a:xfrm>
            <a:off x="1403648" y="1275606"/>
            <a:ext cx="6408712" cy="3346772"/>
          </a:xfrm>
          <a:prstGeom prst="rect">
            <a:avLst/>
          </a:prstGeom>
          <a:ln>
            <a:solidFill>
              <a:schemeClr val="tx1"/>
            </a:solidFill>
          </a:ln>
        </p:spPr>
      </p:pic>
      <p:sp>
        <p:nvSpPr>
          <p:cNvPr id="6" name="Content Placeholder 5">
            <a:extLst>
              <a:ext uri="{FF2B5EF4-FFF2-40B4-BE49-F238E27FC236}">
                <a16:creationId xmlns:a16="http://schemas.microsoft.com/office/drawing/2014/main" id="{B9F47907-0AD0-497C-A553-983445DB5B9C}"/>
              </a:ext>
            </a:extLst>
          </p:cNvPr>
          <p:cNvSpPr>
            <a:spLocks noGrp="1"/>
          </p:cNvSpPr>
          <p:nvPr>
            <p:ph idx="1"/>
          </p:nvPr>
        </p:nvSpPr>
        <p:spPr>
          <a:xfrm>
            <a:off x="172278" y="752603"/>
            <a:ext cx="8693426" cy="710437"/>
          </a:xfrm>
        </p:spPr>
        <p:txBody>
          <a:bodyPr>
            <a:normAutofit/>
          </a:bodyPr>
          <a:lstStyle/>
          <a:p>
            <a:r>
              <a:rPr lang="en-US" sz="2000" dirty="0"/>
              <a:t>Here for example we have retrieved a POL in json format</a:t>
            </a:r>
          </a:p>
          <a:p>
            <a:endParaRPr lang="en-US" sz="2000" dirty="0"/>
          </a:p>
        </p:txBody>
      </p:sp>
    </p:spTree>
    <p:extLst>
      <p:ext uri="{BB962C8B-B14F-4D97-AF65-F5344CB8AC3E}">
        <p14:creationId xmlns:p14="http://schemas.microsoft.com/office/powerpoint/2010/main" val="100729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52</a:t>
            </a:fld>
            <a:endParaRPr lang="en-US" dirty="0"/>
          </a:p>
        </p:txBody>
      </p:sp>
      <p:pic>
        <p:nvPicPr>
          <p:cNvPr id="4" name="Picture 3">
            <a:extLst>
              <a:ext uri="{FF2B5EF4-FFF2-40B4-BE49-F238E27FC236}">
                <a16:creationId xmlns:a16="http://schemas.microsoft.com/office/drawing/2014/main" id="{01E5441A-83F7-4983-9801-FFEAA8CC9438}"/>
              </a:ext>
            </a:extLst>
          </p:cNvPr>
          <p:cNvPicPr>
            <a:picLocks noChangeAspect="1"/>
          </p:cNvPicPr>
          <p:nvPr/>
        </p:nvPicPr>
        <p:blipFill>
          <a:blip r:embed="rId3"/>
          <a:stretch>
            <a:fillRect/>
          </a:stretch>
        </p:blipFill>
        <p:spPr>
          <a:xfrm>
            <a:off x="2339752" y="1673585"/>
            <a:ext cx="4186665" cy="3014825"/>
          </a:xfrm>
          <a:prstGeom prst="rect">
            <a:avLst/>
          </a:prstGeom>
          <a:ln>
            <a:noFill/>
          </a:ln>
        </p:spPr>
      </p:pic>
      <p:sp>
        <p:nvSpPr>
          <p:cNvPr id="6" name="Content Placeholder 5">
            <a:extLst>
              <a:ext uri="{FF2B5EF4-FFF2-40B4-BE49-F238E27FC236}">
                <a16:creationId xmlns:a16="http://schemas.microsoft.com/office/drawing/2014/main" id="{8D6B41E8-F2BC-46F0-A0A3-2061310611BC}"/>
              </a:ext>
            </a:extLst>
          </p:cNvPr>
          <p:cNvSpPr>
            <a:spLocks noGrp="1"/>
          </p:cNvSpPr>
          <p:nvPr>
            <p:ph idx="1"/>
          </p:nvPr>
        </p:nvSpPr>
        <p:spPr>
          <a:xfrm>
            <a:off x="172278" y="752603"/>
            <a:ext cx="8693426" cy="710437"/>
          </a:xfrm>
        </p:spPr>
        <p:txBody>
          <a:bodyPr>
            <a:normAutofit/>
          </a:bodyPr>
          <a:lstStyle/>
          <a:p>
            <a:r>
              <a:rPr lang="en-US" sz="2000" dirty="0"/>
              <a:t>Note also that from within the documentation section of the Developer Network it is possible to access the API console via the "Try It" link </a:t>
            </a:r>
          </a:p>
          <a:p>
            <a:endParaRPr lang="en-US" sz="2000" dirty="0"/>
          </a:p>
        </p:txBody>
      </p:sp>
      <p:sp>
        <p:nvSpPr>
          <p:cNvPr id="7" name="Rectangle 6">
            <a:extLst>
              <a:ext uri="{FF2B5EF4-FFF2-40B4-BE49-F238E27FC236}">
                <a16:creationId xmlns:a16="http://schemas.microsoft.com/office/drawing/2014/main" id="{B1D8F239-A7DF-44EF-8B47-B80C9050DDDB}"/>
              </a:ext>
            </a:extLst>
          </p:cNvPr>
          <p:cNvSpPr/>
          <p:nvPr/>
        </p:nvSpPr>
        <p:spPr>
          <a:xfrm>
            <a:off x="5868144" y="2787774"/>
            <a:ext cx="374470" cy="3396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7599834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53</a:t>
            </a:fld>
            <a:endParaRPr lang="en-US" dirty="0"/>
          </a:p>
        </p:txBody>
      </p:sp>
      <p:sp>
        <p:nvSpPr>
          <p:cNvPr id="4" name="Content Placeholder 5">
            <a:extLst>
              <a:ext uri="{FF2B5EF4-FFF2-40B4-BE49-F238E27FC236}">
                <a16:creationId xmlns:a16="http://schemas.microsoft.com/office/drawing/2014/main" id="{B7B57C71-CB69-452E-AC92-833C74E4D646}"/>
              </a:ext>
            </a:extLst>
          </p:cNvPr>
          <p:cNvSpPr>
            <a:spLocks noGrp="1"/>
          </p:cNvSpPr>
          <p:nvPr>
            <p:ph idx="1"/>
          </p:nvPr>
        </p:nvSpPr>
        <p:spPr>
          <a:xfrm>
            <a:off x="172278" y="752603"/>
            <a:ext cx="8693426" cy="710437"/>
          </a:xfrm>
        </p:spPr>
        <p:txBody>
          <a:bodyPr>
            <a:normAutofit/>
          </a:bodyPr>
          <a:lstStyle/>
          <a:p>
            <a:r>
              <a:rPr lang="en-US" sz="2000" dirty="0"/>
              <a:t>After clicking the "Try It" the user will arrive to the API console in the area from which he came (in this case Acquisitions)</a:t>
            </a:r>
          </a:p>
          <a:p>
            <a:endParaRPr lang="en-US" sz="2000" dirty="0"/>
          </a:p>
        </p:txBody>
      </p:sp>
      <p:pic>
        <p:nvPicPr>
          <p:cNvPr id="6" name="Picture 5">
            <a:extLst>
              <a:ext uri="{FF2B5EF4-FFF2-40B4-BE49-F238E27FC236}">
                <a16:creationId xmlns:a16="http://schemas.microsoft.com/office/drawing/2014/main" id="{84A36479-43F7-4EF6-9773-077BFC390FE9}"/>
              </a:ext>
            </a:extLst>
          </p:cNvPr>
          <p:cNvPicPr>
            <a:picLocks noChangeAspect="1"/>
          </p:cNvPicPr>
          <p:nvPr/>
        </p:nvPicPr>
        <p:blipFill>
          <a:blip r:embed="rId3"/>
          <a:stretch>
            <a:fillRect/>
          </a:stretch>
        </p:blipFill>
        <p:spPr>
          <a:xfrm>
            <a:off x="2262728" y="1569164"/>
            <a:ext cx="4690552" cy="2880320"/>
          </a:xfrm>
          <a:prstGeom prst="rect">
            <a:avLst/>
          </a:prstGeom>
        </p:spPr>
      </p:pic>
    </p:spTree>
    <p:extLst>
      <p:ext uri="{BB962C8B-B14F-4D97-AF65-F5344CB8AC3E}">
        <p14:creationId xmlns:p14="http://schemas.microsoft.com/office/powerpoint/2010/main" val="40384496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54</a:t>
            </a:fld>
            <a:endParaRPr lang="en-US" dirty="0"/>
          </a:p>
        </p:txBody>
      </p:sp>
      <p:sp>
        <p:nvSpPr>
          <p:cNvPr id="4" name="Content Placeholder 5">
            <a:extLst>
              <a:ext uri="{FF2B5EF4-FFF2-40B4-BE49-F238E27FC236}">
                <a16:creationId xmlns:a16="http://schemas.microsoft.com/office/drawing/2014/main" id="{4BC51133-BCC0-4457-967D-3EAED9623630}"/>
              </a:ext>
            </a:extLst>
          </p:cNvPr>
          <p:cNvSpPr>
            <a:spLocks noGrp="1"/>
          </p:cNvSpPr>
          <p:nvPr>
            <p:ph idx="1"/>
          </p:nvPr>
        </p:nvSpPr>
        <p:spPr>
          <a:xfrm>
            <a:off x="172278" y="752603"/>
            <a:ext cx="8693426" cy="1416008"/>
          </a:xfrm>
        </p:spPr>
        <p:txBody>
          <a:bodyPr>
            <a:normAutofit/>
          </a:bodyPr>
          <a:lstStyle/>
          <a:p>
            <a:r>
              <a:rPr lang="en-US" sz="2000" dirty="0"/>
              <a:t>Further, note that in the API Console the options for which APIs run depend on the permissions of the API key chosen</a:t>
            </a:r>
          </a:p>
          <a:p>
            <a:r>
              <a:rPr lang="en-US" sz="2000" dirty="0"/>
              <a:t>For example, here we have two API keys, one which allows for read only and one which allows for full read/write</a:t>
            </a:r>
          </a:p>
          <a:p>
            <a:endParaRPr lang="en-US" sz="2000" dirty="0"/>
          </a:p>
        </p:txBody>
      </p:sp>
      <p:pic>
        <p:nvPicPr>
          <p:cNvPr id="6" name="Picture 5">
            <a:extLst>
              <a:ext uri="{FF2B5EF4-FFF2-40B4-BE49-F238E27FC236}">
                <a16:creationId xmlns:a16="http://schemas.microsoft.com/office/drawing/2014/main" id="{F7EA5EB0-96D8-4231-95F9-D188D44E573E}"/>
              </a:ext>
            </a:extLst>
          </p:cNvPr>
          <p:cNvPicPr>
            <a:picLocks noChangeAspect="1"/>
          </p:cNvPicPr>
          <p:nvPr/>
        </p:nvPicPr>
        <p:blipFill>
          <a:blip r:embed="rId3"/>
          <a:stretch>
            <a:fillRect/>
          </a:stretch>
        </p:blipFill>
        <p:spPr>
          <a:xfrm>
            <a:off x="0" y="2571750"/>
            <a:ext cx="9144000" cy="2097897"/>
          </a:xfrm>
          <a:prstGeom prst="rect">
            <a:avLst/>
          </a:prstGeom>
        </p:spPr>
      </p:pic>
      <p:sp>
        <p:nvSpPr>
          <p:cNvPr id="7" name="Rectangle 6">
            <a:extLst>
              <a:ext uri="{FF2B5EF4-FFF2-40B4-BE49-F238E27FC236}">
                <a16:creationId xmlns:a16="http://schemas.microsoft.com/office/drawing/2014/main" id="{417325DE-49A4-402E-9400-64827719097E}"/>
              </a:ext>
            </a:extLst>
          </p:cNvPr>
          <p:cNvSpPr/>
          <p:nvPr/>
        </p:nvSpPr>
        <p:spPr>
          <a:xfrm>
            <a:off x="6174377" y="2787774"/>
            <a:ext cx="1158240" cy="2351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9" name="Rectangle 8">
            <a:extLst>
              <a:ext uri="{FF2B5EF4-FFF2-40B4-BE49-F238E27FC236}">
                <a16:creationId xmlns:a16="http://schemas.microsoft.com/office/drawing/2014/main" id="{51CD8701-9A83-46BB-9BD5-478F7FA47398}"/>
              </a:ext>
            </a:extLst>
          </p:cNvPr>
          <p:cNvSpPr/>
          <p:nvPr/>
        </p:nvSpPr>
        <p:spPr>
          <a:xfrm>
            <a:off x="6174377" y="3850219"/>
            <a:ext cx="1236617" cy="2264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13587176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55</a:t>
            </a:fld>
            <a:endParaRPr lang="en-US" dirty="0"/>
          </a:p>
        </p:txBody>
      </p:sp>
      <p:pic>
        <p:nvPicPr>
          <p:cNvPr id="4" name="Picture 3">
            <a:extLst>
              <a:ext uri="{FF2B5EF4-FFF2-40B4-BE49-F238E27FC236}">
                <a16:creationId xmlns:a16="http://schemas.microsoft.com/office/drawing/2014/main" id="{0879D70D-9F60-4E4C-B65C-20EC8FD1843E}"/>
              </a:ext>
            </a:extLst>
          </p:cNvPr>
          <p:cNvPicPr>
            <a:picLocks noChangeAspect="1"/>
          </p:cNvPicPr>
          <p:nvPr/>
        </p:nvPicPr>
        <p:blipFill>
          <a:blip r:embed="rId3"/>
          <a:stretch>
            <a:fillRect/>
          </a:stretch>
        </p:blipFill>
        <p:spPr>
          <a:xfrm>
            <a:off x="0" y="1275606"/>
            <a:ext cx="9144000" cy="3293616"/>
          </a:xfrm>
          <a:prstGeom prst="rect">
            <a:avLst/>
          </a:prstGeom>
        </p:spPr>
      </p:pic>
      <p:sp>
        <p:nvSpPr>
          <p:cNvPr id="6" name="Content Placeholder 5">
            <a:extLst>
              <a:ext uri="{FF2B5EF4-FFF2-40B4-BE49-F238E27FC236}">
                <a16:creationId xmlns:a16="http://schemas.microsoft.com/office/drawing/2014/main" id="{45EC8B2E-8022-48C8-B9A0-876B67697D45}"/>
              </a:ext>
            </a:extLst>
          </p:cNvPr>
          <p:cNvSpPr>
            <a:spLocks noGrp="1"/>
          </p:cNvSpPr>
          <p:nvPr>
            <p:ph idx="1"/>
          </p:nvPr>
        </p:nvSpPr>
        <p:spPr>
          <a:xfrm>
            <a:off x="172278" y="752603"/>
            <a:ext cx="8693426" cy="1416008"/>
          </a:xfrm>
        </p:spPr>
        <p:txBody>
          <a:bodyPr>
            <a:normAutofit/>
          </a:bodyPr>
          <a:lstStyle/>
          <a:p>
            <a:r>
              <a:rPr lang="en-US" sz="2000" dirty="0"/>
              <a:t>When choosing the read only API in the API console we see only GET APIs</a:t>
            </a:r>
          </a:p>
          <a:p>
            <a:endParaRPr lang="en-US" sz="2000" dirty="0"/>
          </a:p>
        </p:txBody>
      </p:sp>
    </p:spTree>
    <p:extLst>
      <p:ext uri="{BB962C8B-B14F-4D97-AF65-F5344CB8AC3E}">
        <p14:creationId xmlns:p14="http://schemas.microsoft.com/office/powerpoint/2010/main" val="29639608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The API Console</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56</a:t>
            </a:fld>
            <a:endParaRPr lang="en-US" dirty="0"/>
          </a:p>
        </p:txBody>
      </p:sp>
      <p:sp>
        <p:nvSpPr>
          <p:cNvPr id="4" name="Content Placeholder 5">
            <a:extLst>
              <a:ext uri="{FF2B5EF4-FFF2-40B4-BE49-F238E27FC236}">
                <a16:creationId xmlns:a16="http://schemas.microsoft.com/office/drawing/2014/main" id="{5006E2B4-3116-446F-B7AF-2EA9F71BC9D4}"/>
              </a:ext>
            </a:extLst>
          </p:cNvPr>
          <p:cNvSpPr>
            <a:spLocks noGrp="1"/>
          </p:cNvSpPr>
          <p:nvPr>
            <p:ph idx="1"/>
          </p:nvPr>
        </p:nvSpPr>
        <p:spPr>
          <a:xfrm>
            <a:off x="163875" y="646479"/>
            <a:ext cx="8693426" cy="1416008"/>
          </a:xfrm>
        </p:spPr>
        <p:txBody>
          <a:bodyPr>
            <a:normAutofit/>
          </a:bodyPr>
          <a:lstStyle/>
          <a:p>
            <a:r>
              <a:rPr lang="en-US" sz="2000" dirty="0"/>
              <a:t>When choosing the read/write API in the API console we see GET, PUT, POST and DELETE APIs</a:t>
            </a:r>
          </a:p>
          <a:p>
            <a:endParaRPr lang="en-US" sz="2000" dirty="0"/>
          </a:p>
        </p:txBody>
      </p:sp>
      <p:pic>
        <p:nvPicPr>
          <p:cNvPr id="6" name="Picture 5">
            <a:extLst>
              <a:ext uri="{FF2B5EF4-FFF2-40B4-BE49-F238E27FC236}">
                <a16:creationId xmlns:a16="http://schemas.microsoft.com/office/drawing/2014/main" id="{68128BCF-BDD4-4E51-BBA4-49DB157BA331}"/>
              </a:ext>
            </a:extLst>
          </p:cNvPr>
          <p:cNvPicPr>
            <a:picLocks noChangeAspect="1"/>
          </p:cNvPicPr>
          <p:nvPr/>
        </p:nvPicPr>
        <p:blipFill>
          <a:blip r:embed="rId3"/>
          <a:stretch>
            <a:fillRect/>
          </a:stretch>
        </p:blipFill>
        <p:spPr>
          <a:xfrm>
            <a:off x="1691680" y="1347614"/>
            <a:ext cx="5637817" cy="3380531"/>
          </a:xfrm>
          <a:prstGeom prst="rect">
            <a:avLst/>
          </a:prstGeom>
        </p:spPr>
      </p:pic>
      <p:sp>
        <p:nvSpPr>
          <p:cNvPr id="7" name="Rectangle 6">
            <a:extLst>
              <a:ext uri="{FF2B5EF4-FFF2-40B4-BE49-F238E27FC236}">
                <a16:creationId xmlns:a16="http://schemas.microsoft.com/office/drawing/2014/main" id="{406D4F6F-EFDE-4ED9-8CEC-A6BE2C974FF4}"/>
              </a:ext>
            </a:extLst>
          </p:cNvPr>
          <p:cNvSpPr/>
          <p:nvPr/>
        </p:nvSpPr>
        <p:spPr>
          <a:xfrm>
            <a:off x="3063469" y="1663508"/>
            <a:ext cx="644435" cy="3135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6823619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263236" y="3291830"/>
            <a:ext cx="8617527" cy="1240583"/>
          </a:xfrm>
        </p:spPr>
        <p:txBody>
          <a:bodyPr/>
          <a:lstStyle/>
          <a:p>
            <a:r>
              <a:rPr lang="en-US" dirty="0"/>
              <a:t>API Usage Reports</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57</a:t>
            </a:fld>
            <a:endParaRPr lang="en-US" dirty="0"/>
          </a:p>
        </p:txBody>
      </p:sp>
    </p:spTree>
    <p:extLst>
      <p:ext uri="{BB962C8B-B14F-4D97-AF65-F5344CB8AC3E}">
        <p14:creationId xmlns:p14="http://schemas.microsoft.com/office/powerpoint/2010/main" val="22118775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API Usage Reports</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58</a:t>
            </a:fld>
            <a:endParaRPr lang="en-US" dirty="0"/>
          </a:p>
        </p:txBody>
      </p:sp>
      <p:sp>
        <p:nvSpPr>
          <p:cNvPr id="7" name="Content Placeholder 5">
            <a:extLst>
              <a:ext uri="{FF2B5EF4-FFF2-40B4-BE49-F238E27FC236}">
                <a16:creationId xmlns:a16="http://schemas.microsoft.com/office/drawing/2014/main" id="{D58726EE-2FF3-4DF1-BBFA-DAF50CFAE4D6}"/>
              </a:ext>
            </a:extLst>
          </p:cNvPr>
          <p:cNvSpPr>
            <a:spLocks noGrp="1"/>
          </p:cNvSpPr>
          <p:nvPr>
            <p:ph idx="1"/>
          </p:nvPr>
        </p:nvSpPr>
        <p:spPr>
          <a:xfrm>
            <a:off x="286604" y="752605"/>
            <a:ext cx="8409526" cy="2611233"/>
          </a:xfrm>
        </p:spPr>
        <p:txBody>
          <a:bodyPr>
            <a:normAutofit/>
          </a:bodyPr>
          <a:lstStyle/>
          <a:p>
            <a:r>
              <a:rPr lang="en-US" dirty="0"/>
              <a:t>Each institution can gain insight into their API usage via built in analytics reports.</a:t>
            </a:r>
          </a:p>
          <a:p>
            <a:endParaRPr lang="en-US" dirty="0"/>
          </a:p>
          <a:p>
            <a:r>
              <a:rPr lang="en-US" dirty="0"/>
              <a:t>These reports may be accessed via "Build my APIs &gt; Reports Analytics"</a:t>
            </a:r>
          </a:p>
        </p:txBody>
      </p:sp>
    </p:spTree>
    <p:extLst>
      <p:ext uri="{BB962C8B-B14F-4D97-AF65-F5344CB8AC3E}">
        <p14:creationId xmlns:p14="http://schemas.microsoft.com/office/powerpoint/2010/main" val="42215349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API Usage Reports</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59</a:t>
            </a:fld>
            <a:endParaRPr lang="en-US" dirty="0"/>
          </a:p>
        </p:txBody>
      </p:sp>
      <p:pic>
        <p:nvPicPr>
          <p:cNvPr id="9" name="Picture 8">
            <a:extLst>
              <a:ext uri="{FF2B5EF4-FFF2-40B4-BE49-F238E27FC236}">
                <a16:creationId xmlns:a16="http://schemas.microsoft.com/office/drawing/2014/main" id="{1B823547-BE34-4330-A9AE-4413C17D3D85}"/>
              </a:ext>
            </a:extLst>
          </p:cNvPr>
          <p:cNvPicPr>
            <a:picLocks noChangeAspect="1"/>
          </p:cNvPicPr>
          <p:nvPr/>
        </p:nvPicPr>
        <p:blipFill>
          <a:blip r:embed="rId3"/>
          <a:stretch>
            <a:fillRect/>
          </a:stretch>
        </p:blipFill>
        <p:spPr>
          <a:xfrm>
            <a:off x="576057" y="849823"/>
            <a:ext cx="7452320" cy="3788610"/>
          </a:xfrm>
          <a:prstGeom prst="rect">
            <a:avLst/>
          </a:prstGeom>
        </p:spPr>
      </p:pic>
      <p:sp>
        <p:nvSpPr>
          <p:cNvPr id="10" name="Rectangle 9">
            <a:extLst>
              <a:ext uri="{FF2B5EF4-FFF2-40B4-BE49-F238E27FC236}">
                <a16:creationId xmlns:a16="http://schemas.microsoft.com/office/drawing/2014/main" id="{C68D4FCE-FA80-4FB4-B43D-6AB8581FDDE8}"/>
              </a:ext>
            </a:extLst>
          </p:cNvPr>
          <p:cNvSpPr/>
          <p:nvPr/>
        </p:nvSpPr>
        <p:spPr>
          <a:xfrm>
            <a:off x="5076056" y="1275606"/>
            <a:ext cx="864096"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11" name="Rectangle 10">
            <a:extLst>
              <a:ext uri="{FF2B5EF4-FFF2-40B4-BE49-F238E27FC236}">
                <a16:creationId xmlns:a16="http://schemas.microsoft.com/office/drawing/2014/main" id="{66FBB64A-279D-4176-B5A2-4D4C5CCDC2B2}"/>
              </a:ext>
            </a:extLst>
          </p:cNvPr>
          <p:cNvSpPr/>
          <p:nvPr/>
        </p:nvSpPr>
        <p:spPr>
          <a:xfrm>
            <a:off x="3707904" y="3747731"/>
            <a:ext cx="1224136"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312133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4" y="752605"/>
            <a:ext cx="8282085" cy="3619345"/>
          </a:xfrm>
        </p:spPr>
        <p:txBody>
          <a:bodyPr>
            <a:normAutofit fontScale="77500" lnSpcReduction="20000"/>
          </a:bodyPr>
          <a:lstStyle/>
          <a:p>
            <a:r>
              <a:rPr lang="en-US" dirty="0"/>
              <a:t>As of January 2019 the Ex Libris Developers Network has been fully updated.</a:t>
            </a:r>
          </a:p>
          <a:p>
            <a:r>
              <a:rPr lang="en-US" dirty="0"/>
              <a:t>The changes include, but are not limited to:</a:t>
            </a:r>
          </a:p>
          <a:p>
            <a:endParaRPr lang="he-IL" dirty="0"/>
          </a:p>
          <a:p>
            <a:endParaRPr lang="he-IL" dirty="0"/>
          </a:p>
          <a:p>
            <a:pPr lvl="1"/>
            <a:r>
              <a:rPr lang="en-US" sz="2800" dirty="0"/>
              <a:t>Updated responsiveness</a:t>
            </a:r>
          </a:p>
          <a:p>
            <a:pPr lvl="1"/>
            <a:r>
              <a:rPr lang="en-US" sz="2800" dirty="0"/>
              <a:t>Mobile-friendly design</a:t>
            </a:r>
          </a:p>
          <a:p>
            <a:pPr lvl="1"/>
            <a:r>
              <a:rPr lang="en-US" sz="2800" dirty="0"/>
              <a:t>New API Console</a:t>
            </a:r>
          </a:p>
          <a:p>
            <a:pPr lvl="1"/>
            <a:r>
              <a:rPr lang="en-US" sz="2800" dirty="0"/>
              <a:t>Redesigned API Key management</a:t>
            </a:r>
          </a:p>
          <a:p>
            <a:pPr lvl="1"/>
            <a:r>
              <a:rPr lang="en-US" sz="2800" dirty="0"/>
              <a:t>API Usage reports</a:t>
            </a:r>
          </a:p>
          <a:p>
            <a:pPr lvl="1"/>
            <a:r>
              <a:rPr lang="en-US" sz="2800" dirty="0"/>
              <a:t>Enhanced sharing platform-blog and forum</a:t>
            </a:r>
          </a:p>
        </p:txBody>
      </p:sp>
    </p:spTree>
    <p:extLst>
      <p:ext uri="{BB962C8B-B14F-4D97-AF65-F5344CB8AC3E}">
        <p14:creationId xmlns:p14="http://schemas.microsoft.com/office/powerpoint/2010/main" val="35059085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API Usage Reports</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60</a:t>
            </a:fld>
            <a:endParaRPr lang="en-US" dirty="0"/>
          </a:p>
        </p:txBody>
      </p:sp>
      <p:sp>
        <p:nvSpPr>
          <p:cNvPr id="4" name="Content Placeholder 5">
            <a:extLst>
              <a:ext uri="{FF2B5EF4-FFF2-40B4-BE49-F238E27FC236}">
                <a16:creationId xmlns:a16="http://schemas.microsoft.com/office/drawing/2014/main" id="{5F22AEA8-BA89-4468-96CA-A6B5EE1958D3}"/>
              </a:ext>
            </a:extLst>
          </p:cNvPr>
          <p:cNvSpPr>
            <a:spLocks noGrp="1"/>
          </p:cNvSpPr>
          <p:nvPr>
            <p:ph idx="1"/>
          </p:nvPr>
        </p:nvSpPr>
        <p:spPr>
          <a:xfrm>
            <a:off x="414044" y="752605"/>
            <a:ext cx="8282085" cy="1111029"/>
          </a:xfrm>
        </p:spPr>
        <p:txBody>
          <a:bodyPr>
            <a:normAutofit/>
          </a:bodyPr>
          <a:lstStyle/>
          <a:p>
            <a:r>
              <a:rPr lang="en-US" sz="1800" dirty="0"/>
              <a:t>The default page shows an overview of APIs run the same day and how much percentage this is of the threshold</a:t>
            </a:r>
          </a:p>
          <a:p>
            <a:endParaRPr lang="en-US" sz="1800" dirty="0"/>
          </a:p>
        </p:txBody>
      </p:sp>
      <p:pic>
        <p:nvPicPr>
          <p:cNvPr id="6" name="Picture 5">
            <a:extLst>
              <a:ext uri="{FF2B5EF4-FFF2-40B4-BE49-F238E27FC236}">
                <a16:creationId xmlns:a16="http://schemas.microsoft.com/office/drawing/2014/main" id="{EB4502F1-1097-4C76-A414-0D80D2AEA005}"/>
              </a:ext>
            </a:extLst>
          </p:cNvPr>
          <p:cNvPicPr>
            <a:picLocks noChangeAspect="1"/>
          </p:cNvPicPr>
          <p:nvPr/>
        </p:nvPicPr>
        <p:blipFill>
          <a:blip r:embed="rId3"/>
          <a:stretch>
            <a:fillRect/>
          </a:stretch>
        </p:blipFill>
        <p:spPr>
          <a:xfrm>
            <a:off x="1403648" y="1591673"/>
            <a:ext cx="6318330" cy="3101092"/>
          </a:xfrm>
          <a:prstGeom prst="rect">
            <a:avLst/>
          </a:prstGeom>
          <a:ln>
            <a:solidFill>
              <a:schemeClr val="accent1"/>
            </a:solidFill>
          </a:ln>
        </p:spPr>
      </p:pic>
      <p:sp>
        <p:nvSpPr>
          <p:cNvPr id="7" name="TextBox 6">
            <a:extLst>
              <a:ext uri="{FF2B5EF4-FFF2-40B4-BE49-F238E27FC236}">
                <a16:creationId xmlns:a16="http://schemas.microsoft.com/office/drawing/2014/main" id="{7D979578-BFBD-424B-A7B7-82C89F6AFD32}"/>
              </a:ext>
            </a:extLst>
          </p:cNvPr>
          <p:cNvSpPr txBox="1"/>
          <p:nvPr/>
        </p:nvSpPr>
        <p:spPr>
          <a:xfrm>
            <a:off x="5868144" y="4193334"/>
            <a:ext cx="2173357" cy="646331"/>
          </a:xfrm>
          <a:prstGeom prst="rect">
            <a:avLst/>
          </a:prstGeom>
          <a:solidFill>
            <a:schemeClr val="bg1"/>
          </a:solidFill>
          <a:ln>
            <a:solidFill>
              <a:schemeClr val="accent1"/>
            </a:solidFill>
          </a:ln>
        </p:spPr>
        <p:txBody>
          <a:bodyPr wrap="square" rtlCol="1">
            <a:spAutoFit/>
          </a:bodyPr>
          <a:lstStyle/>
          <a:p>
            <a:r>
              <a:rPr lang="en-US" dirty="0"/>
              <a:t>Link to description of the threshold</a:t>
            </a:r>
            <a:endParaRPr lang="he-IL" dirty="0"/>
          </a:p>
        </p:txBody>
      </p:sp>
      <p:cxnSp>
        <p:nvCxnSpPr>
          <p:cNvPr id="9" name="Straight Arrow Connector 8">
            <a:extLst>
              <a:ext uri="{FF2B5EF4-FFF2-40B4-BE49-F238E27FC236}">
                <a16:creationId xmlns:a16="http://schemas.microsoft.com/office/drawing/2014/main" id="{10E4E945-96B5-4923-AF54-425E84F5264F}"/>
              </a:ext>
            </a:extLst>
          </p:cNvPr>
          <p:cNvCxnSpPr>
            <a:cxnSpLocks/>
          </p:cNvCxnSpPr>
          <p:nvPr/>
        </p:nvCxnSpPr>
        <p:spPr>
          <a:xfrm flipH="1">
            <a:off x="4932040" y="4429600"/>
            <a:ext cx="936104" cy="620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9996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API Usage Reports</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61</a:t>
            </a:fld>
            <a:endParaRPr lang="en-US" dirty="0"/>
          </a:p>
        </p:txBody>
      </p:sp>
      <p:pic>
        <p:nvPicPr>
          <p:cNvPr id="4" name="Picture 3">
            <a:extLst>
              <a:ext uri="{FF2B5EF4-FFF2-40B4-BE49-F238E27FC236}">
                <a16:creationId xmlns:a16="http://schemas.microsoft.com/office/drawing/2014/main" id="{39408318-1697-4FEA-90B4-6FF85475FD58}"/>
              </a:ext>
            </a:extLst>
          </p:cNvPr>
          <p:cNvPicPr>
            <a:picLocks noChangeAspect="1"/>
          </p:cNvPicPr>
          <p:nvPr/>
        </p:nvPicPr>
        <p:blipFill>
          <a:blip r:embed="rId3"/>
          <a:stretch>
            <a:fillRect/>
          </a:stretch>
        </p:blipFill>
        <p:spPr>
          <a:xfrm>
            <a:off x="539552" y="1175555"/>
            <a:ext cx="7956376" cy="3484427"/>
          </a:xfrm>
          <a:prstGeom prst="rect">
            <a:avLst/>
          </a:prstGeom>
        </p:spPr>
      </p:pic>
      <p:sp>
        <p:nvSpPr>
          <p:cNvPr id="6" name="Content Placeholder 5">
            <a:extLst>
              <a:ext uri="{FF2B5EF4-FFF2-40B4-BE49-F238E27FC236}">
                <a16:creationId xmlns:a16="http://schemas.microsoft.com/office/drawing/2014/main" id="{894710A6-03F6-4943-A829-BC27C1A1666A}"/>
              </a:ext>
            </a:extLst>
          </p:cNvPr>
          <p:cNvSpPr>
            <a:spLocks noGrp="1"/>
          </p:cNvSpPr>
          <p:nvPr>
            <p:ph idx="1"/>
          </p:nvPr>
        </p:nvSpPr>
        <p:spPr>
          <a:xfrm>
            <a:off x="414044" y="711646"/>
            <a:ext cx="8282085" cy="1111029"/>
          </a:xfrm>
        </p:spPr>
        <p:txBody>
          <a:bodyPr>
            <a:normAutofit/>
          </a:bodyPr>
          <a:lstStyle/>
          <a:p>
            <a:r>
              <a:rPr lang="en-US" sz="2400" dirty="0"/>
              <a:t>It is also possible to see details reports of "today" or "history"</a:t>
            </a:r>
          </a:p>
          <a:p>
            <a:endParaRPr lang="en-US" sz="2400" dirty="0"/>
          </a:p>
        </p:txBody>
      </p:sp>
      <p:sp>
        <p:nvSpPr>
          <p:cNvPr id="7" name="Rectangle 6">
            <a:extLst>
              <a:ext uri="{FF2B5EF4-FFF2-40B4-BE49-F238E27FC236}">
                <a16:creationId xmlns:a16="http://schemas.microsoft.com/office/drawing/2014/main" id="{280BC8E5-BA90-4097-A8AE-C140FCAD0D07}"/>
              </a:ext>
            </a:extLst>
          </p:cNvPr>
          <p:cNvSpPr/>
          <p:nvPr/>
        </p:nvSpPr>
        <p:spPr>
          <a:xfrm>
            <a:off x="1657777" y="2074341"/>
            <a:ext cx="681975" cy="3533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3139981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API Usage Reports</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62</a:t>
            </a:fld>
            <a:endParaRPr lang="en-US" dirty="0"/>
          </a:p>
        </p:txBody>
      </p:sp>
      <p:pic>
        <p:nvPicPr>
          <p:cNvPr id="4" name="Picture 3">
            <a:extLst>
              <a:ext uri="{FF2B5EF4-FFF2-40B4-BE49-F238E27FC236}">
                <a16:creationId xmlns:a16="http://schemas.microsoft.com/office/drawing/2014/main" id="{70DDCD27-0DDE-491A-B7A7-DF905E5E4948}"/>
              </a:ext>
            </a:extLst>
          </p:cNvPr>
          <p:cNvPicPr>
            <a:picLocks noChangeAspect="1"/>
          </p:cNvPicPr>
          <p:nvPr/>
        </p:nvPicPr>
        <p:blipFill>
          <a:blip r:embed="rId3"/>
          <a:stretch>
            <a:fillRect/>
          </a:stretch>
        </p:blipFill>
        <p:spPr>
          <a:xfrm>
            <a:off x="1331640" y="2037094"/>
            <a:ext cx="6047656" cy="2701077"/>
          </a:xfrm>
          <a:prstGeom prst="rect">
            <a:avLst/>
          </a:prstGeom>
        </p:spPr>
      </p:pic>
      <p:sp>
        <p:nvSpPr>
          <p:cNvPr id="6" name="Content Placeholder 5">
            <a:extLst>
              <a:ext uri="{FF2B5EF4-FFF2-40B4-BE49-F238E27FC236}">
                <a16:creationId xmlns:a16="http://schemas.microsoft.com/office/drawing/2014/main" id="{D45B279D-6892-4A36-B4F4-3AD0D54EA029}"/>
              </a:ext>
            </a:extLst>
          </p:cNvPr>
          <p:cNvSpPr>
            <a:spLocks noGrp="1"/>
          </p:cNvSpPr>
          <p:nvPr>
            <p:ph idx="1"/>
          </p:nvPr>
        </p:nvSpPr>
        <p:spPr>
          <a:xfrm>
            <a:off x="430957" y="646479"/>
            <a:ext cx="8282085" cy="1111029"/>
          </a:xfrm>
        </p:spPr>
        <p:txBody>
          <a:bodyPr>
            <a:normAutofit lnSpcReduction="10000"/>
          </a:bodyPr>
          <a:lstStyle/>
          <a:p>
            <a:r>
              <a:rPr lang="en-US" sz="1600" dirty="0"/>
              <a:t>The reports can be grouped by:</a:t>
            </a:r>
          </a:p>
          <a:p>
            <a:pPr lvl="1"/>
            <a:r>
              <a:rPr lang="en-US" sz="1200" dirty="0"/>
              <a:t>API Area</a:t>
            </a:r>
          </a:p>
          <a:p>
            <a:pPr lvl="1"/>
            <a:r>
              <a:rPr lang="en-US" sz="1200" dirty="0"/>
              <a:t>API Key</a:t>
            </a:r>
          </a:p>
          <a:p>
            <a:pPr lvl="1"/>
            <a:r>
              <a:rPr lang="en-US" sz="1200" dirty="0"/>
              <a:t>Method and URL </a:t>
            </a:r>
          </a:p>
          <a:p>
            <a:endParaRPr lang="en-US" sz="1600" dirty="0"/>
          </a:p>
        </p:txBody>
      </p:sp>
      <p:sp>
        <p:nvSpPr>
          <p:cNvPr id="7" name="Rectangle 6">
            <a:extLst>
              <a:ext uri="{FF2B5EF4-FFF2-40B4-BE49-F238E27FC236}">
                <a16:creationId xmlns:a16="http://schemas.microsoft.com/office/drawing/2014/main" id="{F8DB2E80-FC22-48D5-BBD2-574B098F5924}"/>
              </a:ext>
            </a:extLst>
          </p:cNvPr>
          <p:cNvSpPr/>
          <p:nvPr/>
        </p:nvSpPr>
        <p:spPr>
          <a:xfrm>
            <a:off x="1835696" y="3507854"/>
            <a:ext cx="783771" cy="4505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42525679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263236" y="3291830"/>
            <a:ext cx="8617527" cy="1240583"/>
          </a:xfrm>
        </p:spPr>
        <p:txBody>
          <a:bodyPr/>
          <a:lstStyle/>
          <a:p>
            <a:r>
              <a:rPr lang="en-US" dirty="0"/>
              <a:t>Blog Posts</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63</a:t>
            </a:fld>
            <a:endParaRPr lang="en-US" dirty="0"/>
          </a:p>
        </p:txBody>
      </p:sp>
    </p:spTree>
    <p:extLst>
      <p:ext uri="{BB962C8B-B14F-4D97-AF65-F5344CB8AC3E}">
        <p14:creationId xmlns:p14="http://schemas.microsoft.com/office/powerpoint/2010/main" val="883482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Blog Posts</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64</a:t>
            </a:fld>
            <a:endParaRPr lang="en-US" dirty="0"/>
          </a:p>
        </p:txBody>
      </p:sp>
      <p:pic>
        <p:nvPicPr>
          <p:cNvPr id="9" name="Picture 8">
            <a:extLst>
              <a:ext uri="{FF2B5EF4-FFF2-40B4-BE49-F238E27FC236}">
                <a16:creationId xmlns:a16="http://schemas.microsoft.com/office/drawing/2014/main" id="{67748BB5-B0FD-48E7-96F5-F657D881C72F}"/>
              </a:ext>
            </a:extLst>
          </p:cNvPr>
          <p:cNvPicPr>
            <a:picLocks noChangeAspect="1"/>
          </p:cNvPicPr>
          <p:nvPr/>
        </p:nvPicPr>
        <p:blipFill>
          <a:blip r:embed="rId3"/>
          <a:stretch>
            <a:fillRect/>
          </a:stretch>
        </p:blipFill>
        <p:spPr>
          <a:xfrm>
            <a:off x="2123728" y="1419622"/>
            <a:ext cx="4896544" cy="3243398"/>
          </a:xfrm>
          <a:prstGeom prst="rect">
            <a:avLst/>
          </a:prstGeom>
        </p:spPr>
      </p:pic>
      <p:sp>
        <p:nvSpPr>
          <p:cNvPr id="10" name="Content Placeholder 5">
            <a:extLst>
              <a:ext uri="{FF2B5EF4-FFF2-40B4-BE49-F238E27FC236}">
                <a16:creationId xmlns:a16="http://schemas.microsoft.com/office/drawing/2014/main" id="{011B01F8-258A-4E2B-9D73-737CDF0C40ED}"/>
              </a:ext>
            </a:extLst>
          </p:cNvPr>
          <p:cNvSpPr>
            <a:spLocks noGrp="1"/>
          </p:cNvSpPr>
          <p:nvPr>
            <p:ph idx="1"/>
          </p:nvPr>
        </p:nvSpPr>
        <p:spPr>
          <a:xfrm>
            <a:off x="107504" y="664886"/>
            <a:ext cx="8856984" cy="1111029"/>
          </a:xfrm>
        </p:spPr>
        <p:txBody>
          <a:bodyPr>
            <a:normAutofit/>
          </a:bodyPr>
          <a:lstStyle/>
          <a:p>
            <a:r>
              <a:rPr lang="en-US" sz="1800" dirty="0"/>
              <a:t>Blogs from both Ex Libris staff as well as staff of libraries may be accessed via the "Share Blog" link (below) as well as the "Learn Documentation" link (as previously seen). </a:t>
            </a:r>
            <a:endParaRPr lang="en-US" sz="1600" dirty="0"/>
          </a:p>
          <a:p>
            <a:endParaRPr lang="en-US" sz="1800" dirty="0"/>
          </a:p>
        </p:txBody>
      </p:sp>
    </p:spTree>
    <p:extLst>
      <p:ext uri="{BB962C8B-B14F-4D97-AF65-F5344CB8AC3E}">
        <p14:creationId xmlns:p14="http://schemas.microsoft.com/office/powerpoint/2010/main" val="11582690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Blog Posts</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65</a:t>
            </a:fld>
            <a:endParaRPr lang="en-US" dirty="0"/>
          </a:p>
        </p:txBody>
      </p:sp>
      <p:pic>
        <p:nvPicPr>
          <p:cNvPr id="11" name="Picture 10">
            <a:extLst>
              <a:ext uri="{FF2B5EF4-FFF2-40B4-BE49-F238E27FC236}">
                <a16:creationId xmlns:a16="http://schemas.microsoft.com/office/drawing/2014/main" id="{8F636783-05CB-4324-A411-CBB32466C61E}"/>
              </a:ext>
            </a:extLst>
          </p:cNvPr>
          <p:cNvPicPr>
            <a:picLocks noChangeAspect="1"/>
          </p:cNvPicPr>
          <p:nvPr/>
        </p:nvPicPr>
        <p:blipFill>
          <a:blip r:embed="rId3"/>
          <a:stretch>
            <a:fillRect/>
          </a:stretch>
        </p:blipFill>
        <p:spPr>
          <a:xfrm>
            <a:off x="2252662" y="2324100"/>
            <a:ext cx="4638675" cy="2209800"/>
          </a:xfrm>
          <a:prstGeom prst="rect">
            <a:avLst/>
          </a:prstGeom>
        </p:spPr>
      </p:pic>
      <p:sp>
        <p:nvSpPr>
          <p:cNvPr id="12" name="Content Placeholder 5">
            <a:extLst>
              <a:ext uri="{FF2B5EF4-FFF2-40B4-BE49-F238E27FC236}">
                <a16:creationId xmlns:a16="http://schemas.microsoft.com/office/drawing/2014/main" id="{38825F27-7B71-477C-8065-61E871383739}"/>
              </a:ext>
            </a:extLst>
          </p:cNvPr>
          <p:cNvSpPr>
            <a:spLocks noGrp="1"/>
          </p:cNvSpPr>
          <p:nvPr>
            <p:ph idx="1"/>
          </p:nvPr>
        </p:nvSpPr>
        <p:spPr>
          <a:xfrm>
            <a:off x="414044" y="752605"/>
            <a:ext cx="8282085" cy="1111029"/>
          </a:xfrm>
        </p:spPr>
        <p:txBody>
          <a:bodyPr>
            <a:normAutofit/>
          </a:bodyPr>
          <a:lstStyle/>
          <a:p>
            <a:r>
              <a:rPr lang="en-US" sz="2400" dirty="0"/>
              <a:t>Blogs may be added (and later edited) by accessing "My Blog Posts" and then "Create a blog post"</a:t>
            </a:r>
            <a:endParaRPr lang="en-US" sz="2000" dirty="0"/>
          </a:p>
          <a:p>
            <a:endParaRPr lang="en-US" sz="2400" dirty="0"/>
          </a:p>
        </p:txBody>
      </p:sp>
    </p:spTree>
    <p:extLst>
      <p:ext uri="{BB962C8B-B14F-4D97-AF65-F5344CB8AC3E}">
        <p14:creationId xmlns:p14="http://schemas.microsoft.com/office/powerpoint/2010/main" val="20412177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Blog Posts</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66</a:t>
            </a:fld>
            <a:endParaRPr lang="en-US" dirty="0"/>
          </a:p>
        </p:txBody>
      </p:sp>
      <p:pic>
        <p:nvPicPr>
          <p:cNvPr id="2" name="Picture 1">
            <a:extLst>
              <a:ext uri="{FF2B5EF4-FFF2-40B4-BE49-F238E27FC236}">
                <a16:creationId xmlns:a16="http://schemas.microsoft.com/office/drawing/2014/main" id="{218B7D19-6148-45F6-A79C-DCAA67C54E70}"/>
              </a:ext>
            </a:extLst>
          </p:cNvPr>
          <p:cNvPicPr>
            <a:picLocks noChangeAspect="1"/>
          </p:cNvPicPr>
          <p:nvPr/>
        </p:nvPicPr>
        <p:blipFill>
          <a:blip r:embed="rId3"/>
          <a:stretch>
            <a:fillRect/>
          </a:stretch>
        </p:blipFill>
        <p:spPr>
          <a:xfrm>
            <a:off x="1601092" y="651378"/>
            <a:ext cx="5941815" cy="3861627"/>
          </a:xfrm>
          <a:prstGeom prst="rect">
            <a:avLst/>
          </a:prstGeom>
        </p:spPr>
      </p:pic>
      <p:sp>
        <p:nvSpPr>
          <p:cNvPr id="9" name="Rectangle 8">
            <a:extLst>
              <a:ext uri="{FF2B5EF4-FFF2-40B4-BE49-F238E27FC236}">
                <a16:creationId xmlns:a16="http://schemas.microsoft.com/office/drawing/2014/main" id="{E84406C8-78EA-4184-BE10-8C495117C27A}"/>
              </a:ext>
            </a:extLst>
          </p:cNvPr>
          <p:cNvSpPr/>
          <p:nvPr/>
        </p:nvSpPr>
        <p:spPr>
          <a:xfrm>
            <a:off x="1691680" y="4114524"/>
            <a:ext cx="1567543" cy="3831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33954497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Blog Posts</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67</a:t>
            </a:fld>
            <a:endParaRPr lang="en-US" dirty="0"/>
          </a:p>
        </p:txBody>
      </p:sp>
      <p:sp>
        <p:nvSpPr>
          <p:cNvPr id="6" name="Content Placeholder 5">
            <a:extLst>
              <a:ext uri="{FF2B5EF4-FFF2-40B4-BE49-F238E27FC236}">
                <a16:creationId xmlns:a16="http://schemas.microsoft.com/office/drawing/2014/main" id="{507BCE32-B3BE-4560-96F0-C842021320B3}"/>
              </a:ext>
            </a:extLst>
          </p:cNvPr>
          <p:cNvSpPr>
            <a:spLocks noGrp="1"/>
          </p:cNvSpPr>
          <p:nvPr>
            <p:ph idx="1"/>
          </p:nvPr>
        </p:nvSpPr>
        <p:spPr>
          <a:xfrm>
            <a:off x="179513" y="664734"/>
            <a:ext cx="8856984" cy="1111029"/>
          </a:xfrm>
        </p:spPr>
        <p:txBody>
          <a:bodyPr>
            <a:normAutofit/>
          </a:bodyPr>
          <a:lstStyle/>
          <a:p>
            <a:r>
              <a:rPr lang="en-US" sz="1800" dirty="0"/>
              <a:t>The page for creating and editing a blog features an easy to use and intuitive interface</a:t>
            </a:r>
            <a:endParaRPr lang="en-US" sz="1600" dirty="0"/>
          </a:p>
          <a:p>
            <a:endParaRPr lang="en-US" sz="1800" dirty="0"/>
          </a:p>
        </p:txBody>
      </p:sp>
      <p:pic>
        <p:nvPicPr>
          <p:cNvPr id="7" name="Picture 6">
            <a:extLst>
              <a:ext uri="{FF2B5EF4-FFF2-40B4-BE49-F238E27FC236}">
                <a16:creationId xmlns:a16="http://schemas.microsoft.com/office/drawing/2014/main" id="{99994C97-376A-4427-9638-B35BD7862818}"/>
              </a:ext>
            </a:extLst>
          </p:cNvPr>
          <p:cNvPicPr>
            <a:picLocks noChangeAspect="1"/>
          </p:cNvPicPr>
          <p:nvPr/>
        </p:nvPicPr>
        <p:blipFill>
          <a:blip r:embed="rId3"/>
          <a:stretch>
            <a:fillRect/>
          </a:stretch>
        </p:blipFill>
        <p:spPr>
          <a:xfrm>
            <a:off x="2411760" y="1347614"/>
            <a:ext cx="4269793" cy="3191202"/>
          </a:xfrm>
          <a:prstGeom prst="rect">
            <a:avLst/>
          </a:prstGeom>
        </p:spPr>
      </p:pic>
    </p:spTree>
    <p:extLst>
      <p:ext uri="{BB962C8B-B14F-4D97-AF65-F5344CB8AC3E}">
        <p14:creationId xmlns:p14="http://schemas.microsoft.com/office/powerpoint/2010/main" val="28464176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Autofit/>
          </a:bodyPr>
          <a:lstStyle/>
          <a:p>
            <a:r>
              <a:rPr lang="en-US" sz="1600" dirty="0"/>
              <a:t>Yoel.Kortick@exlibrisgroup.com</a:t>
            </a:r>
          </a:p>
        </p:txBody>
      </p:sp>
    </p:spTree>
    <p:extLst>
      <p:ext uri="{BB962C8B-B14F-4D97-AF65-F5344CB8AC3E}">
        <p14:creationId xmlns:p14="http://schemas.microsoft.com/office/powerpoint/2010/main" val="3906028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pic>
        <p:nvPicPr>
          <p:cNvPr id="12" name="Picture 11">
            <a:extLst>
              <a:ext uri="{FF2B5EF4-FFF2-40B4-BE49-F238E27FC236}">
                <a16:creationId xmlns:a16="http://schemas.microsoft.com/office/drawing/2014/main" id="{07842F5E-A7F9-441E-8E52-47159FC1CF16}"/>
              </a:ext>
            </a:extLst>
          </p:cNvPr>
          <p:cNvPicPr>
            <a:picLocks noChangeAspect="1"/>
          </p:cNvPicPr>
          <p:nvPr/>
        </p:nvPicPr>
        <p:blipFill>
          <a:blip r:embed="rId2"/>
          <a:stretch>
            <a:fillRect/>
          </a:stretch>
        </p:blipFill>
        <p:spPr>
          <a:xfrm>
            <a:off x="0" y="1658603"/>
            <a:ext cx="9144000" cy="3002620"/>
          </a:xfrm>
          <a:prstGeom prst="rect">
            <a:avLst/>
          </a:prstGeom>
        </p:spPr>
      </p:pic>
      <p:sp>
        <p:nvSpPr>
          <p:cNvPr id="13" name="Rectangle 12">
            <a:extLst>
              <a:ext uri="{FF2B5EF4-FFF2-40B4-BE49-F238E27FC236}">
                <a16:creationId xmlns:a16="http://schemas.microsoft.com/office/drawing/2014/main" id="{69BCF335-7301-486E-9CDA-B5921CF29A93}"/>
              </a:ext>
            </a:extLst>
          </p:cNvPr>
          <p:cNvSpPr/>
          <p:nvPr/>
        </p:nvSpPr>
        <p:spPr>
          <a:xfrm>
            <a:off x="8044070" y="1612721"/>
            <a:ext cx="516834" cy="3578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19" name="Content Placeholder 5">
            <a:extLst>
              <a:ext uri="{FF2B5EF4-FFF2-40B4-BE49-F238E27FC236}">
                <a16:creationId xmlns:a16="http://schemas.microsoft.com/office/drawing/2014/main" id="{5BA8373C-65FD-4631-928F-205D57328A91}"/>
              </a:ext>
            </a:extLst>
          </p:cNvPr>
          <p:cNvSpPr>
            <a:spLocks noGrp="1"/>
          </p:cNvSpPr>
          <p:nvPr>
            <p:ph idx="1"/>
          </p:nvPr>
        </p:nvSpPr>
        <p:spPr>
          <a:xfrm>
            <a:off x="414044" y="891026"/>
            <a:ext cx="8282085" cy="1032652"/>
          </a:xfrm>
        </p:spPr>
        <p:txBody>
          <a:bodyPr>
            <a:normAutofit/>
          </a:bodyPr>
          <a:lstStyle/>
          <a:p>
            <a:r>
              <a:rPr lang="en-US" dirty="0"/>
              <a:t>Here we log in with credentials provided to the institution.</a:t>
            </a:r>
          </a:p>
        </p:txBody>
      </p:sp>
    </p:spTree>
    <p:extLst>
      <p:ext uri="{BB962C8B-B14F-4D97-AF65-F5344CB8AC3E}">
        <p14:creationId xmlns:p14="http://schemas.microsoft.com/office/powerpoint/2010/main" val="3315221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526473" y="3319778"/>
            <a:ext cx="7789943" cy="1240583"/>
          </a:xfrm>
        </p:spPr>
        <p:txBody>
          <a:bodyPr/>
          <a:lstStyle/>
          <a:p>
            <a:r>
              <a:rPr lang="en-US" dirty="0"/>
              <a:t>Documentation</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Tree>
    <p:extLst>
      <p:ext uri="{BB962C8B-B14F-4D97-AF65-F5344CB8AC3E}">
        <p14:creationId xmlns:p14="http://schemas.microsoft.com/office/powerpoint/2010/main" val="3097862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Documentation</a:t>
            </a:r>
          </a:p>
        </p:txBody>
      </p:sp>
      <p:sp>
        <p:nvSpPr>
          <p:cNvPr id="20" name="Content Placeholder 5">
            <a:extLst>
              <a:ext uri="{FF2B5EF4-FFF2-40B4-BE49-F238E27FC236}">
                <a16:creationId xmlns:a16="http://schemas.microsoft.com/office/drawing/2014/main" id="{62754786-C697-4FD3-B41E-5ADA6F002A27}"/>
              </a:ext>
            </a:extLst>
          </p:cNvPr>
          <p:cNvSpPr>
            <a:spLocks noGrp="1"/>
          </p:cNvSpPr>
          <p:nvPr>
            <p:ph idx="1"/>
          </p:nvPr>
        </p:nvSpPr>
        <p:spPr>
          <a:xfrm>
            <a:off x="423392" y="588925"/>
            <a:ext cx="8282085" cy="536264"/>
          </a:xfrm>
        </p:spPr>
        <p:txBody>
          <a:bodyPr>
            <a:normAutofit/>
          </a:bodyPr>
          <a:lstStyle/>
          <a:p>
            <a:r>
              <a:rPr lang="en-US" sz="1800" dirty="0"/>
              <a:t>Choose desired area of documentation</a:t>
            </a:r>
          </a:p>
        </p:txBody>
      </p:sp>
      <p:pic>
        <p:nvPicPr>
          <p:cNvPr id="21" name="Picture 20">
            <a:extLst>
              <a:ext uri="{FF2B5EF4-FFF2-40B4-BE49-F238E27FC236}">
                <a16:creationId xmlns:a16="http://schemas.microsoft.com/office/drawing/2014/main" id="{32246BBB-7331-4163-9996-1C3BC0EF74E0}"/>
              </a:ext>
            </a:extLst>
          </p:cNvPr>
          <p:cNvPicPr>
            <a:picLocks noChangeAspect="1"/>
          </p:cNvPicPr>
          <p:nvPr/>
        </p:nvPicPr>
        <p:blipFill>
          <a:blip r:embed="rId2"/>
          <a:stretch>
            <a:fillRect/>
          </a:stretch>
        </p:blipFill>
        <p:spPr>
          <a:xfrm>
            <a:off x="971853" y="1020395"/>
            <a:ext cx="7200292" cy="3698251"/>
          </a:xfrm>
          <a:prstGeom prst="rect">
            <a:avLst/>
          </a:prstGeom>
          <a:ln>
            <a:noFill/>
          </a:ln>
        </p:spPr>
      </p:pic>
      <p:sp>
        <p:nvSpPr>
          <p:cNvPr id="22" name="Rectangle 21">
            <a:extLst>
              <a:ext uri="{FF2B5EF4-FFF2-40B4-BE49-F238E27FC236}">
                <a16:creationId xmlns:a16="http://schemas.microsoft.com/office/drawing/2014/main" id="{BC543BDB-5225-4D58-AD3E-84EBD32992B7}"/>
              </a:ext>
            </a:extLst>
          </p:cNvPr>
          <p:cNvSpPr/>
          <p:nvPr/>
        </p:nvSpPr>
        <p:spPr>
          <a:xfrm>
            <a:off x="4206239" y="2261247"/>
            <a:ext cx="513806" cy="2177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23" name="Rectangle 22">
            <a:extLst>
              <a:ext uri="{FF2B5EF4-FFF2-40B4-BE49-F238E27FC236}">
                <a16:creationId xmlns:a16="http://schemas.microsoft.com/office/drawing/2014/main" id="{AD8A44EC-277E-43DA-8D75-20015B27C051}"/>
              </a:ext>
            </a:extLst>
          </p:cNvPr>
          <p:cNvSpPr/>
          <p:nvPr/>
        </p:nvSpPr>
        <p:spPr>
          <a:xfrm>
            <a:off x="4201885" y="1499105"/>
            <a:ext cx="1036321" cy="4584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2031633115"/>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6606</TotalTime>
  <Words>1907</Words>
  <Application>Microsoft Office PowerPoint</Application>
  <PresentationFormat>On-screen Show (16:9)</PresentationFormat>
  <Paragraphs>311</Paragraphs>
  <Slides>68</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Calibri Light</vt:lpstr>
      <vt:lpstr>IGeLU_2016_16X9 (1)</vt:lpstr>
      <vt:lpstr>Introduction to the Ex Libris developer network and Alma APIs</vt:lpstr>
      <vt:lpstr>PowerPoint Presentation</vt:lpstr>
      <vt:lpstr>Introduction</vt:lpstr>
      <vt:lpstr>Introduction</vt:lpstr>
      <vt:lpstr>Introduction</vt:lpstr>
      <vt:lpstr>Introduction</vt:lpstr>
      <vt:lpstr>Introduction</vt:lpstr>
      <vt:lpstr>Documentation</vt:lpstr>
      <vt:lpstr>Documentation</vt:lpstr>
      <vt:lpstr>Documentation</vt:lpstr>
      <vt:lpstr>Documentation</vt:lpstr>
      <vt:lpstr>Documentation</vt:lpstr>
      <vt:lpstr>Documentation</vt:lpstr>
      <vt:lpstr>Documentation</vt:lpstr>
      <vt:lpstr>Documentation</vt:lpstr>
      <vt:lpstr>Documentation</vt:lpstr>
      <vt:lpstr>Documentation</vt:lpstr>
      <vt:lpstr>Documentation</vt:lpstr>
      <vt:lpstr>Documentation</vt:lpstr>
      <vt:lpstr>Creating and Managing API Keys</vt:lpstr>
      <vt:lpstr>Creating and Managing API Keys</vt:lpstr>
      <vt:lpstr>Creating and Managing API Keys</vt:lpstr>
      <vt:lpstr>Creating and Managing API Keys</vt:lpstr>
      <vt:lpstr>Creating and Managing API Keys</vt:lpstr>
      <vt:lpstr>Creating and Managing API Keys</vt:lpstr>
      <vt:lpstr>Creating and Managing API Keys</vt:lpstr>
      <vt:lpstr>Creating and Managing API Keys</vt:lpstr>
      <vt:lpstr>Creating and Managing API Keys</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API Usage Reports</vt:lpstr>
      <vt:lpstr>API Usage Reports</vt:lpstr>
      <vt:lpstr>API Usage Reports</vt:lpstr>
      <vt:lpstr>API Usage Reports</vt:lpstr>
      <vt:lpstr>API Usage Reports</vt:lpstr>
      <vt:lpstr>API Usage Reports</vt:lpstr>
      <vt:lpstr>Blog Posts</vt:lpstr>
      <vt:lpstr>Blog Posts</vt:lpstr>
      <vt:lpstr>Blog Posts</vt:lpstr>
      <vt:lpstr>Blog Posts</vt:lpstr>
      <vt:lpstr>Blog Posts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477</cp:revision>
  <dcterms:created xsi:type="dcterms:W3CDTF">2017-01-02T15:10:30Z</dcterms:created>
  <dcterms:modified xsi:type="dcterms:W3CDTF">2019-03-26T11:44:01Z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